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1" r:id="rId1"/>
    <p:sldMasterId id="2147484004" r:id="rId2"/>
    <p:sldMasterId id="2147484017" r:id="rId3"/>
    <p:sldMasterId id="2147484030" r:id="rId4"/>
    <p:sldMasterId id="2147484043" r:id="rId5"/>
    <p:sldMasterId id="2147484076" r:id="rId6"/>
    <p:sldMasterId id="2147484082" r:id="rId7"/>
    <p:sldMasterId id="2147484099" r:id="rId8"/>
    <p:sldMasterId id="2147484117" r:id="rId9"/>
    <p:sldMasterId id="2147484134" r:id="rId10"/>
    <p:sldMasterId id="2147484153" r:id="rId11"/>
    <p:sldMasterId id="2147484170" r:id="rId12"/>
  </p:sldMasterIdLst>
  <p:notesMasterIdLst>
    <p:notesMasterId r:id="rId52"/>
  </p:notesMasterIdLst>
  <p:sldIdLst>
    <p:sldId id="288" r:id="rId13"/>
    <p:sldId id="451" r:id="rId14"/>
    <p:sldId id="452" r:id="rId15"/>
    <p:sldId id="448" r:id="rId16"/>
    <p:sldId id="447" r:id="rId17"/>
    <p:sldId id="455" r:id="rId18"/>
    <p:sldId id="370" r:id="rId19"/>
    <p:sldId id="318" r:id="rId20"/>
    <p:sldId id="383" r:id="rId21"/>
    <p:sldId id="422" r:id="rId22"/>
    <p:sldId id="417" r:id="rId23"/>
    <p:sldId id="418" r:id="rId24"/>
    <p:sldId id="385" r:id="rId25"/>
    <p:sldId id="453" r:id="rId26"/>
    <p:sldId id="420" r:id="rId27"/>
    <p:sldId id="335" r:id="rId28"/>
    <p:sldId id="349" r:id="rId29"/>
    <p:sldId id="350" r:id="rId30"/>
    <p:sldId id="356" r:id="rId31"/>
    <p:sldId id="357" r:id="rId32"/>
    <p:sldId id="408" r:id="rId33"/>
    <p:sldId id="359" r:id="rId34"/>
    <p:sldId id="351" r:id="rId35"/>
    <p:sldId id="354" r:id="rId36"/>
    <p:sldId id="355" r:id="rId37"/>
    <p:sldId id="387" r:id="rId38"/>
    <p:sldId id="445" r:id="rId39"/>
    <p:sldId id="360" r:id="rId40"/>
    <p:sldId id="361" r:id="rId41"/>
    <p:sldId id="362" r:id="rId42"/>
    <p:sldId id="363" r:id="rId43"/>
    <p:sldId id="380" r:id="rId44"/>
    <p:sldId id="425" r:id="rId45"/>
    <p:sldId id="424" r:id="rId46"/>
    <p:sldId id="430" r:id="rId47"/>
    <p:sldId id="432" r:id="rId48"/>
    <p:sldId id="433" r:id="rId49"/>
    <p:sldId id="434" r:id="rId50"/>
    <p:sldId id="454" r:id="rId51"/>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3981ruize" initials="3"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8F"/>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71" autoAdjust="0"/>
    <p:restoredTop sz="90360" autoAdjust="0"/>
  </p:normalViewPr>
  <p:slideViewPr>
    <p:cSldViewPr snapToGrid="0">
      <p:cViewPr>
        <p:scale>
          <a:sx n="90" d="100"/>
          <a:sy n="90" d="100"/>
        </p:scale>
        <p:origin x="-2000" y="200"/>
      </p:cViewPr>
      <p:guideLst>
        <p:guide orient="horz" pos="2160"/>
        <p:guide orient="horz" pos="956"/>
        <p:guide orient="horz" pos="4098"/>
        <p:guide pos="2880"/>
        <p:guide pos="4135"/>
        <p:guide pos="30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3981LonjersK\Documents\Primary%20Projects\CORRECT%202014%20HEPA%20self%20repor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3981LonjersK\Documents\Primary%20Projects\CORRECT%202014%20HEPA%20self%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ysClr val="windowText" lastClr="000000"/>
                </a:solidFill>
              </a:defRPr>
            </a:pPr>
            <a:r>
              <a:rPr lang="en-US" sz="1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Percentage of Ys with Childcare Programs whose CEO's Have Committed to Implementing</a:t>
            </a:r>
            <a:r>
              <a:rPr lang="en-US" sz="1600" baseline="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HEPA Standards, 2011-2015</a:t>
            </a:r>
          </a:p>
        </c:rich>
      </c:tx>
      <c:layout/>
      <c:overlay val="0"/>
    </c:title>
    <c:autoTitleDeleted val="0"/>
    <c:plotArea>
      <c:layout/>
      <c:lineChart>
        <c:grouping val="standard"/>
        <c:varyColors val="0"/>
        <c:ser>
          <c:idx val="0"/>
          <c:order val="0"/>
          <c:marker>
            <c:symbol val="none"/>
          </c:marker>
          <c:dLbls>
            <c:txPr>
              <a:bodyPr/>
              <a:lstStyle/>
              <a:p>
                <a:pPr>
                  <a:defRPr sz="800" b="1">
                    <a:latin typeface="Verdana" panose="020B0604030504040204" pitchFamily="34" charset="0"/>
                    <a:ea typeface="Verdana" panose="020B0604030504040204" pitchFamily="34" charset="0"/>
                    <a:cs typeface="Verdana" panose="020B0604030504040204" pitchFamily="34" charset="0"/>
                  </a:defRPr>
                </a:pPr>
                <a:endParaRPr lang="en-US"/>
              </a:p>
            </c:txPr>
            <c:dLblPos val="b"/>
            <c:showLegendKey val="0"/>
            <c:showVal val="1"/>
            <c:showCatName val="0"/>
            <c:showSerName val="0"/>
            <c:showPercent val="0"/>
            <c:showBubbleSize val="0"/>
            <c:showLeaderLines val="0"/>
          </c:dLbls>
          <c:cat>
            <c:strRef>
              <c:f>'CEO Committment, 2011-2015'!$A$1:$N$1</c:f>
              <c:strCache>
                <c:ptCount val="14"/>
                <c:pt idx="0">
                  <c:v>2011 Qtr 4</c:v>
                </c:pt>
                <c:pt idx="1">
                  <c:v>2012 Qtr 1</c:v>
                </c:pt>
                <c:pt idx="2">
                  <c:v>2012 Qtr 2</c:v>
                </c:pt>
                <c:pt idx="3">
                  <c:v>2012 Qtr 3</c:v>
                </c:pt>
                <c:pt idx="4">
                  <c:v>2012 Qtr 4</c:v>
                </c:pt>
                <c:pt idx="5">
                  <c:v>2013 Qtr 1</c:v>
                </c:pt>
                <c:pt idx="6">
                  <c:v>2013 Qtr 2</c:v>
                </c:pt>
                <c:pt idx="7">
                  <c:v>2013 Qtr 3</c:v>
                </c:pt>
                <c:pt idx="8">
                  <c:v>2013 Qtr 4</c:v>
                </c:pt>
                <c:pt idx="9">
                  <c:v>2014 Qtr 1</c:v>
                </c:pt>
                <c:pt idx="10">
                  <c:v>2014 Qtr 2</c:v>
                </c:pt>
                <c:pt idx="11">
                  <c:v>2014 Qtr 3</c:v>
                </c:pt>
                <c:pt idx="12">
                  <c:v>2014 Qtr 4</c:v>
                </c:pt>
                <c:pt idx="13">
                  <c:v>2015 Qtr 1</c:v>
                </c:pt>
              </c:strCache>
            </c:strRef>
          </c:cat>
          <c:val>
            <c:numRef>
              <c:f>'CEO Committment, 2011-2015'!$A$2:$N$2</c:f>
              <c:numCache>
                <c:formatCode>0%</c:formatCode>
                <c:ptCount val="14"/>
                <c:pt idx="0">
                  <c:v>0.25</c:v>
                </c:pt>
                <c:pt idx="1">
                  <c:v>0.46</c:v>
                </c:pt>
                <c:pt idx="2">
                  <c:v>0.56</c:v>
                </c:pt>
                <c:pt idx="3">
                  <c:v>0.59</c:v>
                </c:pt>
                <c:pt idx="4">
                  <c:v>0.66</c:v>
                </c:pt>
                <c:pt idx="5">
                  <c:v>0.8</c:v>
                </c:pt>
                <c:pt idx="6">
                  <c:v>0.84</c:v>
                </c:pt>
                <c:pt idx="7">
                  <c:v>0.84</c:v>
                </c:pt>
                <c:pt idx="8">
                  <c:v>0.83</c:v>
                </c:pt>
                <c:pt idx="9">
                  <c:v>0.87</c:v>
                </c:pt>
                <c:pt idx="10">
                  <c:v>0.88</c:v>
                </c:pt>
                <c:pt idx="11">
                  <c:v>0.91</c:v>
                </c:pt>
                <c:pt idx="12">
                  <c:v>0.91</c:v>
                </c:pt>
                <c:pt idx="13">
                  <c:v>0.93</c:v>
                </c:pt>
              </c:numCache>
            </c:numRef>
          </c:val>
          <c:smooth val="0"/>
        </c:ser>
        <c:dLbls>
          <c:dLblPos val="b"/>
          <c:showLegendKey val="0"/>
          <c:showVal val="1"/>
          <c:showCatName val="0"/>
          <c:showSerName val="0"/>
          <c:showPercent val="0"/>
          <c:showBubbleSize val="0"/>
        </c:dLbls>
        <c:marker val="1"/>
        <c:smooth val="0"/>
        <c:axId val="2143469320"/>
        <c:axId val="2143472408"/>
      </c:lineChart>
      <c:catAx>
        <c:axId val="2143469320"/>
        <c:scaling>
          <c:orientation val="minMax"/>
        </c:scaling>
        <c:delete val="0"/>
        <c:axPos val="b"/>
        <c:majorTickMark val="out"/>
        <c:minorTickMark val="none"/>
        <c:tickLblPos val="nextTo"/>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crossAx val="2143472408"/>
        <c:crosses val="autoZero"/>
        <c:auto val="1"/>
        <c:lblAlgn val="ctr"/>
        <c:lblOffset val="100"/>
        <c:noMultiLvlLbl val="0"/>
      </c:catAx>
      <c:valAx>
        <c:axId val="2143472408"/>
        <c:scaling>
          <c:orientation val="minMax"/>
        </c:scaling>
        <c:delete val="0"/>
        <c:axPos val="l"/>
        <c:majorGridlines/>
        <c:numFmt formatCode="0%" sourceLinked="1"/>
        <c:majorTickMark val="out"/>
        <c:minorTickMark val="none"/>
        <c:tickLblPos val="nextTo"/>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crossAx val="21434693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Verdana" panose="020B0604030504040204" pitchFamily="34" charset="0"/>
                <a:ea typeface="Verdana" panose="020B0604030504040204" pitchFamily="34" charset="0"/>
                <a:cs typeface="Verdana" panose="020B0604030504040204" pitchFamily="34" charset="0"/>
              </a:defRPr>
            </a:pPr>
            <a:r>
              <a:rPr lang="en-US" sz="2000" baseline="0" dirty="0">
                <a:latin typeface="Verdana" panose="020B0604030504040204" pitchFamily="34" charset="0"/>
                <a:ea typeface="Verdana" panose="020B0604030504040204" pitchFamily="34" charset="0"/>
                <a:cs typeface="Verdana" panose="020B0604030504040204" pitchFamily="34" charset="0"/>
              </a:rPr>
              <a:t>Self-Reported 100% HEPA Standard Compliance, </a:t>
            </a:r>
            <a:r>
              <a:rPr lang="en-US" sz="2000" baseline="0" dirty="0" smtClean="0">
                <a:latin typeface="Verdana" panose="020B0604030504040204" pitchFamily="34" charset="0"/>
                <a:ea typeface="Verdana" panose="020B0604030504040204" pitchFamily="34" charset="0"/>
                <a:cs typeface="Verdana" panose="020B0604030504040204" pitchFamily="34" charset="0"/>
              </a:rPr>
              <a:t>2012 </a:t>
            </a:r>
            <a:r>
              <a:rPr lang="en-US" sz="2000" baseline="0" dirty="0">
                <a:latin typeface="Verdana" panose="020B0604030504040204" pitchFamily="34" charset="0"/>
                <a:ea typeface="Verdana" panose="020B0604030504040204" pitchFamily="34" charset="0"/>
                <a:cs typeface="Verdana" panose="020B0604030504040204" pitchFamily="34" charset="0"/>
              </a:rPr>
              <a:t>- 2015</a:t>
            </a:r>
            <a:endParaRPr lang="en-US" sz="2000" dirty="0">
              <a:latin typeface="Verdana" panose="020B0604030504040204" pitchFamily="34" charset="0"/>
              <a:ea typeface="Verdana" panose="020B0604030504040204" pitchFamily="34" charset="0"/>
              <a:cs typeface="Verdana" panose="020B0604030504040204" pitchFamily="34" charset="0"/>
            </a:endParaRPr>
          </a:p>
        </c:rich>
      </c:tx>
      <c:layout/>
      <c:overlay val="0"/>
    </c:title>
    <c:autoTitleDeleted val="0"/>
    <c:plotArea>
      <c:layout/>
      <c:barChart>
        <c:barDir val="col"/>
        <c:grouping val="clustered"/>
        <c:varyColors val="0"/>
        <c:ser>
          <c:idx val="1"/>
          <c:order val="0"/>
          <c:invertIfNegative val="0"/>
          <c:dLbls>
            <c:txPr>
              <a:bodyPr/>
              <a:lstStyle/>
              <a:p>
                <a:pPr>
                  <a:defRPr sz="1600" b="1">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dLbls>
          <c:cat>
            <c:strRef>
              <c:f>Sheet1!$B$2:$D$2</c:f>
              <c:strCache>
                <c:ptCount val="3"/>
                <c:pt idx="0">
                  <c:v>2012</c:v>
                </c:pt>
                <c:pt idx="1">
                  <c:v>2014</c:v>
                </c:pt>
                <c:pt idx="2">
                  <c:v>2015</c:v>
                </c:pt>
              </c:strCache>
            </c:strRef>
          </c:cat>
          <c:val>
            <c:numRef>
              <c:f>Sheet1!$B$3:$D$3</c:f>
              <c:numCache>
                <c:formatCode>0%</c:formatCode>
                <c:ptCount val="3"/>
                <c:pt idx="0">
                  <c:v>0.11</c:v>
                </c:pt>
                <c:pt idx="1">
                  <c:v>0.19</c:v>
                </c:pt>
                <c:pt idx="2">
                  <c:v>0.31</c:v>
                </c:pt>
              </c:numCache>
            </c:numRef>
          </c:val>
        </c:ser>
        <c:dLbls>
          <c:dLblPos val="outEnd"/>
          <c:showLegendKey val="0"/>
          <c:showVal val="1"/>
          <c:showCatName val="0"/>
          <c:showSerName val="0"/>
          <c:showPercent val="0"/>
          <c:showBubbleSize val="0"/>
        </c:dLbls>
        <c:gapWidth val="150"/>
        <c:axId val="2145612184"/>
        <c:axId val="2145620280"/>
      </c:barChart>
      <c:catAx>
        <c:axId val="2145612184"/>
        <c:scaling>
          <c:orientation val="minMax"/>
        </c:scaling>
        <c:delete val="0"/>
        <c:axPos val="b"/>
        <c:numFmt formatCode="@" sourceLinked="1"/>
        <c:majorTickMark val="out"/>
        <c:minorTickMark val="none"/>
        <c:tickLblPos val="nextTo"/>
        <c:txPr>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crossAx val="2145620280"/>
        <c:crosses val="autoZero"/>
        <c:auto val="1"/>
        <c:lblAlgn val="ctr"/>
        <c:lblOffset val="100"/>
        <c:noMultiLvlLbl val="0"/>
      </c:catAx>
      <c:valAx>
        <c:axId val="2145620280"/>
        <c:scaling>
          <c:orientation val="minMax"/>
        </c:scaling>
        <c:delete val="1"/>
        <c:axPos val="l"/>
        <c:numFmt formatCode="0%" sourceLinked="1"/>
        <c:majorTickMark val="out"/>
        <c:minorTickMark val="none"/>
        <c:tickLblPos val="nextTo"/>
        <c:crossAx val="214561218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Verdana" panose="020B0604030504040204" pitchFamily="34" charset="0"/>
                <a:ea typeface="Verdana" panose="020B0604030504040204" pitchFamily="34" charset="0"/>
                <a:cs typeface="Verdana" panose="020B0604030504040204" pitchFamily="34" charset="0"/>
              </a:defRPr>
            </a:pPr>
            <a:r>
              <a:rPr lang="en-US" sz="1600" dirty="0">
                <a:latin typeface="Verdana" panose="020B0604030504040204" pitchFamily="34" charset="0"/>
                <a:ea typeface="Verdana" panose="020B0604030504040204" pitchFamily="34" charset="0"/>
                <a:cs typeface="Verdana" panose="020B0604030504040204" pitchFamily="34" charset="0"/>
              </a:rPr>
              <a:t>Early</a:t>
            </a:r>
            <a:r>
              <a:rPr lang="en-US" sz="1600" baseline="0" dirty="0">
                <a:latin typeface="Verdana" panose="020B0604030504040204" pitchFamily="34" charset="0"/>
                <a:ea typeface="Verdana" panose="020B0604030504040204" pitchFamily="34" charset="0"/>
                <a:cs typeface="Verdana" panose="020B0604030504040204" pitchFamily="34" charset="0"/>
              </a:rPr>
              <a:t> Learning Program' Self-Reported 100% Compliance of Select Food Standards</a:t>
            </a:r>
            <a:endParaRPr lang="en-US" sz="1600" dirty="0">
              <a:latin typeface="Verdana" panose="020B0604030504040204" pitchFamily="34" charset="0"/>
              <a:ea typeface="Verdana" panose="020B0604030504040204" pitchFamily="34" charset="0"/>
              <a:cs typeface="Verdana" panose="020B0604030504040204" pitchFamily="34" charset="0"/>
            </a:endParaRPr>
          </a:p>
        </c:rich>
      </c:tx>
      <c:layout/>
      <c:overlay val="0"/>
    </c:title>
    <c:autoTitleDeleted val="0"/>
    <c:plotArea>
      <c:layout/>
      <c:barChart>
        <c:barDir val="bar"/>
        <c:grouping val="clustered"/>
        <c:varyColors val="0"/>
        <c:ser>
          <c:idx val="0"/>
          <c:order val="0"/>
          <c:tx>
            <c:v>2015</c:v>
          </c:tx>
          <c:invertIfNegative val="0"/>
          <c:dLbls>
            <c:txPr>
              <a:bodyPr/>
              <a:lstStyle/>
              <a:p>
                <a:pPr>
                  <a:defRPr sz="1200" b="1"/>
                </a:pPr>
                <a:endParaRPr lang="en-US"/>
              </a:p>
            </c:txPr>
            <c:dLblPos val="outEnd"/>
            <c:showLegendKey val="0"/>
            <c:showVal val="1"/>
            <c:showCatName val="0"/>
            <c:showSerName val="0"/>
            <c:showPercent val="0"/>
            <c:showBubbleSize val="0"/>
            <c:showLeaderLines val="0"/>
          </c:dLbls>
          <c:cat>
            <c:strRef>
              <c:f>H!$I$13:$I$17</c:f>
              <c:strCache>
                <c:ptCount val="5"/>
                <c:pt idx="0">
                  <c:v>Serve unflavored, non-fat or 1% milk</c:v>
                </c:pt>
                <c:pt idx="1">
                  <c:v>Serve fruits/veggies at every meal/snack</c:v>
                </c:pt>
                <c:pt idx="2">
                  <c:v>Prohibit serving sugar-sweetened beverages</c:v>
                </c:pt>
                <c:pt idx="3">
                  <c:v>Serve family style</c:v>
                </c:pt>
                <c:pt idx="4">
                  <c:v>Prohibit serving fried foods</c:v>
                </c:pt>
              </c:strCache>
            </c:strRef>
          </c:cat>
          <c:val>
            <c:numRef>
              <c:f>H!$J$13:$J$17</c:f>
              <c:numCache>
                <c:formatCode>0%</c:formatCode>
                <c:ptCount val="5"/>
                <c:pt idx="0">
                  <c:v>0.93</c:v>
                </c:pt>
                <c:pt idx="1">
                  <c:v>0.74</c:v>
                </c:pt>
                <c:pt idx="2">
                  <c:v>0.89</c:v>
                </c:pt>
                <c:pt idx="3">
                  <c:v>0.67</c:v>
                </c:pt>
                <c:pt idx="4">
                  <c:v>0.69</c:v>
                </c:pt>
              </c:numCache>
            </c:numRef>
          </c:val>
        </c:ser>
        <c:ser>
          <c:idx val="1"/>
          <c:order val="1"/>
          <c:tx>
            <c:v>2014</c:v>
          </c:tx>
          <c:invertIfNegative val="0"/>
          <c:dLbls>
            <c:txPr>
              <a:bodyPr/>
              <a:lstStyle/>
              <a:p>
                <a:pPr>
                  <a:defRPr sz="1200" b="1"/>
                </a:pPr>
                <a:endParaRPr lang="en-US"/>
              </a:p>
            </c:txPr>
            <c:dLblPos val="outEnd"/>
            <c:showLegendKey val="0"/>
            <c:showVal val="1"/>
            <c:showCatName val="0"/>
            <c:showSerName val="0"/>
            <c:showPercent val="0"/>
            <c:showBubbleSize val="0"/>
            <c:showLeaderLines val="0"/>
          </c:dLbls>
          <c:cat>
            <c:strRef>
              <c:f>H!$I$13:$I$17</c:f>
              <c:strCache>
                <c:ptCount val="5"/>
                <c:pt idx="0">
                  <c:v>Serve unflavored, non-fat or 1% milk</c:v>
                </c:pt>
                <c:pt idx="1">
                  <c:v>Serve fruits/veggies at every meal/snack</c:v>
                </c:pt>
                <c:pt idx="2">
                  <c:v>Prohibit serving sugar-sweetened beverages</c:v>
                </c:pt>
                <c:pt idx="3">
                  <c:v>Serve family style</c:v>
                </c:pt>
                <c:pt idx="4">
                  <c:v>Prohibit serving fried foods</c:v>
                </c:pt>
              </c:strCache>
            </c:strRef>
          </c:cat>
          <c:val>
            <c:numRef>
              <c:f>H!$K$13:$K$17</c:f>
              <c:numCache>
                <c:formatCode>0%</c:formatCode>
                <c:ptCount val="5"/>
                <c:pt idx="0">
                  <c:v>0.84</c:v>
                </c:pt>
                <c:pt idx="1">
                  <c:v>0.67</c:v>
                </c:pt>
                <c:pt idx="2">
                  <c:v>0.58</c:v>
                </c:pt>
                <c:pt idx="3">
                  <c:v>0.58</c:v>
                </c:pt>
                <c:pt idx="4">
                  <c:v>0.4</c:v>
                </c:pt>
              </c:numCache>
            </c:numRef>
          </c:val>
        </c:ser>
        <c:dLbls>
          <c:dLblPos val="outEnd"/>
          <c:showLegendKey val="0"/>
          <c:showVal val="1"/>
          <c:showCatName val="0"/>
          <c:showSerName val="0"/>
          <c:showPercent val="0"/>
          <c:showBubbleSize val="0"/>
        </c:dLbls>
        <c:gapWidth val="150"/>
        <c:axId val="2144719240"/>
        <c:axId val="2144722248"/>
      </c:barChart>
      <c:catAx>
        <c:axId val="2144719240"/>
        <c:scaling>
          <c:orientation val="minMax"/>
        </c:scaling>
        <c:delete val="0"/>
        <c:axPos val="l"/>
        <c:majorTickMark val="out"/>
        <c:minorTickMark val="none"/>
        <c:tickLblPos val="nextTo"/>
        <c:txPr>
          <a:bodyPr/>
          <a:lstStyle/>
          <a:p>
            <a:pPr>
              <a:defRPr sz="1050" b="1"/>
            </a:pPr>
            <a:endParaRPr lang="en-US"/>
          </a:p>
        </c:txPr>
        <c:crossAx val="2144722248"/>
        <c:crosses val="autoZero"/>
        <c:auto val="1"/>
        <c:lblAlgn val="ctr"/>
        <c:lblOffset val="100"/>
        <c:noMultiLvlLbl val="0"/>
      </c:catAx>
      <c:valAx>
        <c:axId val="2144722248"/>
        <c:scaling>
          <c:orientation val="minMax"/>
        </c:scaling>
        <c:delete val="1"/>
        <c:axPos val="b"/>
        <c:numFmt formatCode="0%" sourceLinked="1"/>
        <c:majorTickMark val="out"/>
        <c:minorTickMark val="none"/>
        <c:tickLblPos val="nextTo"/>
        <c:crossAx val="2144719240"/>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Verdana" panose="020B0604030504040204" pitchFamily="34" charset="0"/>
                <a:ea typeface="Verdana" panose="020B0604030504040204" pitchFamily="34" charset="0"/>
                <a:cs typeface="Verdana" panose="020B0604030504040204" pitchFamily="34" charset="0"/>
              </a:defRPr>
            </a:pPr>
            <a:r>
              <a:rPr lang="en-US" sz="1600" dirty="0" smtClean="0">
                <a:latin typeface="Verdana" panose="020B0604030504040204" pitchFamily="34" charset="0"/>
                <a:ea typeface="Verdana" panose="020B0604030504040204" pitchFamily="34" charset="0"/>
                <a:cs typeface="Verdana" panose="020B0604030504040204" pitchFamily="34" charset="0"/>
              </a:rPr>
              <a:t>Afterschool </a:t>
            </a:r>
            <a:r>
              <a:rPr lang="en-US" sz="1600" dirty="0">
                <a:latin typeface="Verdana" panose="020B0604030504040204" pitchFamily="34" charset="0"/>
                <a:ea typeface="Verdana" panose="020B0604030504040204" pitchFamily="34" charset="0"/>
                <a:cs typeface="Verdana" panose="020B0604030504040204" pitchFamily="34" charset="0"/>
              </a:rPr>
              <a:t>Programs' Self-Reported 100% Compliance of Select Food Standards</a:t>
            </a:r>
          </a:p>
        </c:rich>
      </c:tx>
      <c:layout/>
      <c:overlay val="0"/>
    </c:title>
    <c:autoTitleDeleted val="0"/>
    <c:plotArea>
      <c:layout/>
      <c:barChart>
        <c:barDir val="bar"/>
        <c:grouping val="clustered"/>
        <c:varyColors val="0"/>
        <c:ser>
          <c:idx val="0"/>
          <c:order val="0"/>
          <c:tx>
            <c:v>2015</c:v>
          </c:tx>
          <c:invertIfNegative val="0"/>
          <c:dLbls>
            <c:txPr>
              <a:bodyPr/>
              <a:lstStyle/>
              <a:p>
                <a:pPr>
                  <a:defRPr sz="1200" b="1"/>
                </a:pPr>
                <a:endParaRPr lang="en-US"/>
              </a:p>
            </c:txPr>
            <c:dLblPos val="outEnd"/>
            <c:showLegendKey val="0"/>
            <c:showVal val="1"/>
            <c:showCatName val="0"/>
            <c:showSerName val="0"/>
            <c:showPercent val="0"/>
            <c:showBubbleSize val="0"/>
            <c:showLeaderLines val="0"/>
          </c:dLbls>
          <c:cat>
            <c:strRef>
              <c:f>H!$I$24:$I$29</c:f>
              <c:strCache>
                <c:ptCount val="6"/>
                <c:pt idx="0">
                  <c:v>Serve fruit/veggies of every snack</c:v>
                </c:pt>
                <c:pt idx="1">
                  <c:v>Prohibit serving sugar-sweetened beverages</c:v>
                </c:pt>
                <c:pt idx="2">
                  <c:v>Prohibit sugar-sweetened beverages from home</c:v>
                </c:pt>
                <c:pt idx="3">
                  <c:v>Serve family style</c:v>
                </c:pt>
                <c:pt idx="4">
                  <c:v>Prohibit serving fried foods</c:v>
                </c:pt>
                <c:pt idx="5">
                  <c:v>Prohibit fried foods from home</c:v>
                </c:pt>
              </c:strCache>
            </c:strRef>
          </c:cat>
          <c:val>
            <c:numRef>
              <c:f>H!$J$24:$J$29</c:f>
              <c:numCache>
                <c:formatCode>0%</c:formatCode>
                <c:ptCount val="6"/>
                <c:pt idx="0">
                  <c:v>0.68</c:v>
                </c:pt>
                <c:pt idx="1">
                  <c:v>0.85</c:v>
                </c:pt>
                <c:pt idx="2">
                  <c:v>0.65</c:v>
                </c:pt>
                <c:pt idx="3">
                  <c:v>0.59</c:v>
                </c:pt>
                <c:pt idx="4">
                  <c:v>0.79</c:v>
                </c:pt>
                <c:pt idx="5">
                  <c:v>0.61</c:v>
                </c:pt>
              </c:numCache>
            </c:numRef>
          </c:val>
        </c:ser>
        <c:ser>
          <c:idx val="1"/>
          <c:order val="1"/>
          <c:tx>
            <c:v>2014</c:v>
          </c:tx>
          <c:invertIfNegative val="0"/>
          <c:dLbls>
            <c:txPr>
              <a:bodyPr/>
              <a:lstStyle/>
              <a:p>
                <a:pPr>
                  <a:defRPr sz="1200" b="1"/>
                </a:pPr>
                <a:endParaRPr lang="en-US"/>
              </a:p>
            </c:txPr>
            <c:dLblPos val="outEnd"/>
            <c:showLegendKey val="0"/>
            <c:showVal val="1"/>
            <c:showCatName val="0"/>
            <c:showSerName val="0"/>
            <c:showPercent val="0"/>
            <c:showBubbleSize val="0"/>
            <c:showLeaderLines val="0"/>
          </c:dLbls>
          <c:cat>
            <c:strRef>
              <c:f>H!$I$24:$I$29</c:f>
              <c:strCache>
                <c:ptCount val="6"/>
                <c:pt idx="0">
                  <c:v>Serve fruit/veggies of every snack</c:v>
                </c:pt>
                <c:pt idx="1">
                  <c:v>Prohibit serving sugar-sweetened beverages</c:v>
                </c:pt>
                <c:pt idx="2">
                  <c:v>Prohibit sugar-sweetened beverages from home</c:v>
                </c:pt>
                <c:pt idx="3">
                  <c:v>Serve family style</c:v>
                </c:pt>
                <c:pt idx="4">
                  <c:v>Prohibit serving fried foods</c:v>
                </c:pt>
                <c:pt idx="5">
                  <c:v>Prohibit fried foods from home</c:v>
                </c:pt>
              </c:strCache>
            </c:strRef>
          </c:cat>
          <c:val>
            <c:numRef>
              <c:f>H!$K$24:$K$29</c:f>
              <c:numCache>
                <c:formatCode>0%</c:formatCode>
                <c:ptCount val="6"/>
                <c:pt idx="0">
                  <c:v>0.56</c:v>
                </c:pt>
                <c:pt idx="1">
                  <c:v>0.49</c:v>
                </c:pt>
                <c:pt idx="2">
                  <c:v>0.49</c:v>
                </c:pt>
                <c:pt idx="3">
                  <c:v>0.49</c:v>
                </c:pt>
                <c:pt idx="4">
                  <c:v>0.45</c:v>
                </c:pt>
                <c:pt idx="5">
                  <c:v>0.45</c:v>
                </c:pt>
              </c:numCache>
            </c:numRef>
          </c:val>
        </c:ser>
        <c:dLbls>
          <c:dLblPos val="outEnd"/>
          <c:showLegendKey val="0"/>
          <c:showVal val="1"/>
          <c:showCatName val="0"/>
          <c:showSerName val="0"/>
          <c:showPercent val="0"/>
          <c:showBubbleSize val="0"/>
        </c:dLbls>
        <c:gapWidth val="150"/>
        <c:axId val="2144583496"/>
        <c:axId val="2144586504"/>
      </c:barChart>
      <c:catAx>
        <c:axId val="2144583496"/>
        <c:scaling>
          <c:orientation val="minMax"/>
        </c:scaling>
        <c:delete val="0"/>
        <c:axPos val="l"/>
        <c:majorTickMark val="out"/>
        <c:minorTickMark val="none"/>
        <c:tickLblPos val="nextTo"/>
        <c:txPr>
          <a:bodyPr/>
          <a:lstStyle/>
          <a:p>
            <a:pPr>
              <a:defRPr sz="1100" b="1"/>
            </a:pPr>
            <a:endParaRPr lang="en-US"/>
          </a:p>
        </c:txPr>
        <c:crossAx val="2144586504"/>
        <c:crosses val="autoZero"/>
        <c:auto val="1"/>
        <c:lblAlgn val="ctr"/>
        <c:lblOffset val="100"/>
        <c:noMultiLvlLbl val="0"/>
      </c:catAx>
      <c:valAx>
        <c:axId val="2144586504"/>
        <c:scaling>
          <c:orientation val="minMax"/>
        </c:scaling>
        <c:delete val="1"/>
        <c:axPos val="b"/>
        <c:numFmt formatCode="0%" sourceLinked="1"/>
        <c:majorTickMark val="out"/>
        <c:minorTickMark val="none"/>
        <c:tickLblPos val="nextTo"/>
        <c:crossAx val="2144583496"/>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Verdana" panose="020B0604030504040204" pitchFamily="34" charset="0"/>
                <a:ea typeface="Verdana" panose="020B0604030504040204" pitchFamily="34" charset="0"/>
                <a:cs typeface="Verdana" panose="020B0604030504040204" pitchFamily="34" charset="0"/>
              </a:defRPr>
            </a:pPr>
            <a:r>
              <a:rPr lang="en-US" sz="1800" dirty="0">
                <a:latin typeface="Verdana" panose="020B0604030504040204" pitchFamily="34" charset="0"/>
                <a:ea typeface="Verdana" panose="020B0604030504040204" pitchFamily="34" charset="0"/>
                <a:cs typeface="Verdana" panose="020B0604030504040204" pitchFamily="34" charset="0"/>
              </a:rPr>
              <a:t>Number of Ys Participating in the Annual HEPA Documentation Submission, 2013 -2015</a:t>
            </a:r>
          </a:p>
        </c:rich>
      </c:tx>
      <c:layout/>
      <c:overlay val="0"/>
    </c:title>
    <c:autoTitleDeleted val="0"/>
    <c:plotArea>
      <c:layout/>
      <c:barChart>
        <c:barDir val="col"/>
        <c:grouping val="clustered"/>
        <c:varyColors val="0"/>
        <c:ser>
          <c:idx val="1"/>
          <c:order val="0"/>
          <c:spPr>
            <a:solidFill>
              <a:schemeClr val="accent5"/>
            </a:solidFill>
          </c:spPr>
          <c:invertIfNegative val="0"/>
          <c:dLbls>
            <c:txPr>
              <a:bodyPr/>
              <a:lstStyle/>
              <a:p>
                <a:pPr>
                  <a:defRPr sz="1400" b="1">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dLbls>
          <c:cat>
            <c:numRef>
              <c:f>'HEPA Submission Participation'!$B$10:$B$12</c:f>
              <c:numCache>
                <c:formatCode>General</c:formatCode>
                <c:ptCount val="3"/>
                <c:pt idx="0">
                  <c:v>2013.0</c:v>
                </c:pt>
                <c:pt idx="1">
                  <c:v>2014.0</c:v>
                </c:pt>
                <c:pt idx="2">
                  <c:v>2015.0</c:v>
                </c:pt>
              </c:numCache>
            </c:numRef>
          </c:cat>
          <c:val>
            <c:numRef>
              <c:f>'HEPA Submission Participation'!$C$10:$C$12</c:f>
              <c:numCache>
                <c:formatCode>General</c:formatCode>
                <c:ptCount val="3"/>
                <c:pt idx="0">
                  <c:v>69.0</c:v>
                </c:pt>
                <c:pt idx="1">
                  <c:v>155.0</c:v>
                </c:pt>
                <c:pt idx="2">
                  <c:v>205.0</c:v>
                </c:pt>
              </c:numCache>
            </c:numRef>
          </c:val>
        </c:ser>
        <c:dLbls>
          <c:dLblPos val="outEnd"/>
          <c:showLegendKey val="0"/>
          <c:showVal val="1"/>
          <c:showCatName val="0"/>
          <c:showSerName val="0"/>
          <c:showPercent val="0"/>
          <c:showBubbleSize val="0"/>
        </c:dLbls>
        <c:gapWidth val="150"/>
        <c:axId val="2144355000"/>
        <c:axId val="2144445272"/>
      </c:barChart>
      <c:catAx>
        <c:axId val="2144355000"/>
        <c:scaling>
          <c:orientation val="minMax"/>
        </c:scaling>
        <c:delete val="0"/>
        <c:axPos val="b"/>
        <c:numFmt formatCode="General" sourceLinked="1"/>
        <c:majorTickMark val="out"/>
        <c:minorTickMark val="none"/>
        <c:tickLblPos val="nextTo"/>
        <c:txPr>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crossAx val="2144445272"/>
        <c:crosses val="autoZero"/>
        <c:auto val="1"/>
        <c:lblAlgn val="ctr"/>
        <c:lblOffset val="100"/>
        <c:noMultiLvlLbl val="0"/>
      </c:catAx>
      <c:valAx>
        <c:axId val="2144445272"/>
        <c:scaling>
          <c:orientation val="minMax"/>
        </c:scaling>
        <c:delete val="1"/>
        <c:axPos val="l"/>
        <c:numFmt formatCode="General" sourceLinked="1"/>
        <c:majorTickMark val="out"/>
        <c:minorTickMark val="none"/>
        <c:tickLblPos val="nextTo"/>
        <c:crossAx val="214435500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Verdana" panose="020B0604030504040204" pitchFamily="34" charset="0"/>
                <a:ea typeface="Verdana" panose="020B0604030504040204" pitchFamily="34" charset="0"/>
                <a:cs typeface="Verdana" panose="020B0604030504040204" pitchFamily="34" charset="0"/>
              </a:defRPr>
            </a:pPr>
            <a:r>
              <a:rPr lang="en-US" sz="1600" dirty="0">
                <a:latin typeface="Verdana" panose="020B0604030504040204" pitchFamily="34" charset="0"/>
                <a:ea typeface="Verdana" panose="020B0604030504040204" pitchFamily="34" charset="0"/>
                <a:cs typeface="Verdana" panose="020B0604030504040204" pitchFamily="34" charset="0"/>
              </a:rPr>
              <a:t>Percentage of Ys </a:t>
            </a:r>
            <a:r>
              <a:rPr lang="en-US" sz="1600" dirty="0" smtClean="0">
                <a:latin typeface="Verdana" panose="020B0604030504040204" pitchFamily="34" charset="0"/>
                <a:ea typeface="Verdana" panose="020B0604030504040204" pitchFamily="34" charset="0"/>
                <a:cs typeface="Verdana" panose="020B0604030504040204" pitchFamily="34" charset="0"/>
              </a:rPr>
              <a:t>Approaching </a:t>
            </a:r>
            <a:r>
              <a:rPr lang="en-US" sz="1600" dirty="0">
                <a:latin typeface="Verdana" panose="020B0604030504040204" pitchFamily="34" charset="0"/>
                <a:ea typeface="Verdana" panose="020B0604030504040204" pitchFamily="34" charset="0"/>
                <a:cs typeface="Verdana" panose="020B0604030504040204" pitchFamily="34" charset="0"/>
              </a:rPr>
              <a:t>100% Compliance </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a:defRPr sz="1600">
                <a:latin typeface="Verdana" panose="020B0604030504040204" pitchFamily="34" charset="0"/>
                <a:ea typeface="Verdana" panose="020B0604030504040204" pitchFamily="34" charset="0"/>
                <a:cs typeface="Verdana" panose="020B0604030504040204" pitchFamily="34" charset="0"/>
              </a:defRPr>
            </a:pPr>
            <a:r>
              <a:rPr lang="en-US" sz="1600" dirty="0" smtClean="0">
                <a:latin typeface="Verdana" panose="020B0604030504040204" pitchFamily="34" charset="0"/>
                <a:ea typeface="Verdana" panose="020B0604030504040204" pitchFamily="34" charset="0"/>
                <a:cs typeface="Verdana" panose="020B0604030504040204" pitchFamily="34" charset="0"/>
              </a:rPr>
              <a:t>(# of Standards Missed) </a:t>
            </a:r>
            <a:endParaRPr lang="en-US" sz="1600" dirty="0">
              <a:latin typeface="Verdana" panose="020B0604030504040204" pitchFamily="34" charset="0"/>
              <a:ea typeface="Verdana" panose="020B0604030504040204" pitchFamily="34" charset="0"/>
              <a:cs typeface="Verdana" panose="020B0604030504040204" pitchFamily="34" charset="0"/>
            </a:endParaRPr>
          </a:p>
        </c:rich>
      </c:tx>
      <c:layout/>
      <c:overlay val="0"/>
    </c:title>
    <c:autoTitleDeleted val="0"/>
    <c:plotArea>
      <c:layout>
        <c:manualLayout>
          <c:layoutTarget val="inner"/>
          <c:xMode val="edge"/>
          <c:yMode val="edge"/>
          <c:x val="0.211961261698902"/>
          <c:y val="0.112990410852109"/>
          <c:w val="0.430641513560805"/>
          <c:h val="0.833094196558764"/>
        </c:manualLayout>
      </c:layout>
      <c:barChart>
        <c:barDir val="bar"/>
        <c:grouping val="clustered"/>
        <c:varyColors val="0"/>
        <c:ser>
          <c:idx val="0"/>
          <c:order val="0"/>
          <c:tx>
            <c:strRef>
              <c:f>Sheet1!$B$16</c:f>
              <c:strCache>
                <c:ptCount val="1"/>
                <c:pt idx="0">
                  <c:v>Dec. 2014 Review</c:v>
                </c:pt>
              </c:strCache>
            </c:strRef>
          </c:tx>
          <c:spPr>
            <a:solidFill>
              <a:srgbClr val="7030A0"/>
            </a:solidFill>
          </c:spPr>
          <c:invertIfNegative val="0"/>
          <c:dLbls>
            <c:txPr>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dLbls>
          <c:cat>
            <c:strRef>
              <c:f>Sheet1!$A$17:$A$22</c:f>
              <c:strCache>
                <c:ptCount val="6"/>
                <c:pt idx="0">
                  <c:v>6 Standards</c:v>
                </c:pt>
                <c:pt idx="1">
                  <c:v>5 Standards</c:v>
                </c:pt>
                <c:pt idx="2">
                  <c:v>4 Standards</c:v>
                </c:pt>
                <c:pt idx="3">
                  <c:v>3 Standards</c:v>
                </c:pt>
                <c:pt idx="4">
                  <c:v>2 Standards</c:v>
                </c:pt>
                <c:pt idx="5">
                  <c:v>1 Standards</c:v>
                </c:pt>
              </c:strCache>
            </c:strRef>
          </c:cat>
          <c:val>
            <c:numRef>
              <c:f>Sheet1!$B$17:$B$22</c:f>
              <c:numCache>
                <c:formatCode>0%</c:formatCode>
                <c:ptCount val="6"/>
                <c:pt idx="0">
                  <c:v>0.0686274509803921</c:v>
                </c:pt>
                <c:pt idx="1">
                  <c:v>0.0686274509803921</c:v>
                </c:pt>
                <c:pt idx="2">
                  <c:v>0.0882352941176471</c:v>
                </c:pt>
                <c:pt idx="3">
                  <c:v>0.0980392156862745</c:v>
                </c:pt>
                <c:pt idx="4">
                  <c:v>0.107843137254902</c:v>
                </c:pt>
                <c:pt idx="5">
                  <c:v>0.127450980392157</c:v>
                </c:pt>
              </c:numCache>
            </c:numRef>
          </c:val>
        </c:ser>
        <c:ser>
          <c:idx val="1"/>
          <c:order val="1"/>
          <c:tx>
            <c:strRef>
              <c:f>Sheet1!$C$16</c:f>
              <c:strCache>
                <c:ptCount val="1"/>
                <c:pt idx="0">
                  <c:v>Feb. 2014 Review</c:v>
                </c:pt>
              </c:strCache>
            </c:strRef>
          </c:tx>
          <c:spPr>
            <a:solidFill>
              <a:srgbClr val="00B0F0"/>
            </a:solidFill>
          </c:spPr>
          <c:invertIfNegative val="0"/>
          <c:dLbls>
            <c:txPr>
              <a:bodyPr/>
              <a:lstStyle/>
              <a:p>
                <a:pPr>
                  <a:defRPr sz="1100" b="1">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dLbls>
          <c:cat>
            <c:strRef>
              <c:f>Sheet1!$A$17:$A$22</c:f>
              <c:strCache>
                <c:ptCount val="6"/>
                <c:pt idx="0">
                  <c:v>6 Standards</c:v>
                </c:pt>
                <c:pt idx="1">
                  <c:v>5 Standards</c:v>
                </c:pt>
                <c:pt idx="2">
                  <c:v>4 Standards</c:v>
                </c:pt>
                <c:pt idx="3">
                  <c:v>3 Standards</c:v>
                </c:pt>
                <c:pt idx="4">
                  <c:v>2 Standards</c:v>
                </c:pt>
                <c:pt idx="5">
                  <c:v>1 Standards</c:v>
                </c:pt>
              </c:strCache>
            </c:strRef>
          </c:cat>
          <c:val>
            <c:numRef>
              <c:f>Sheet1!$C$17:$C$22</c:f>
              <c:numCache>
                <c:formatCode>0%</c:formatCode>
                <c:ptCount val="6"/>
                <c:pt idx="0">
                  <c:v>0.0138888888888889</c:v>
                </c:pt>
                <c:pt idx="1">
                  <c:v>0.0138888888888889</c:v>
                </c:pt>
                <c:pt idx="2">
                  <c:v>0.0138888888888889</c:v>
                </c:pt>
                <c:pt idx="3">
                  <c:v>0.0</c:v>
                </c:pt>
                <c:pt idx="4">
                  <c:v>0.0</c:v>
                </c:pt>
                <c:pt idx="5">
                  <c:v>0.0</c:v>
                </c:pt>
              </c:numCache>
            </c:numRef>
          </c:val>
        </c:ser>
        <c:dLbls>
          <c:showLegendKey val="0"/>
          <c:showVal val="0"/>
          <c:showCatName val="0"/>
          <c:showSerName val="0"/>
          <c:showPercent val="0"/>
          <c:showBubbleSize val="0"/>
        </c:dLbls>
        <c:gapWidth val="150"/>
        <c:axId val="2144375208"/>
        <c:axId val="2144886808"/>
      </c:barChart>
      <c:catAx>
        <c:axId val="2144375208"/>
        <c:scaling>
          <c:orientation val="minMax"/>
        </c:scaling>
        <c:delete val="0"/>
        <c:axPos val="l"/>
        <c:majorTickMark val="out"/>
        <c:minorTickMark val="none"/>
        <c:tickLblPos val="nextTo"/>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crossAx val="2144886808"/>
        <c:crosses val="autoZero"/>
        <c:auto val="1"/>
        <c:lblAlgn val="ctr"/>
        <c:lblOffset val="100"/>
        <c:noMultiLvlLbl val="0"/>
      </c:catAx>
      <c:valAx>
        <c:axId val="2144886808"/>
        <c:scaling>
          <c:orientation val="minMax"/>
        </c:scaling>
        <c:delete val="0"/>
        <c:axPos val="b"/>
        <c:numFmt formatCode="0%" sourceLinked="1"/>
        <c:majorTickMark val="out"/>
        <c:minorTickMark val="none"/>
        <c:tickLblPos val="nextTo"/>
        <c:crossAx val="2144375208"/>
        <c:crosses val="autoZero"/>
        <c:crossBetween val="between"/>
      </c:valAx>
    </c:plotArea>
    <c:legend>
      <c:legendPos val="r"/>
      <c:layout>
        <c:manualLayout>
          <c:xMode val="edge"/>
          <c:yMode val="edge"/>
          <c:x val="0.724248804162829"/>
          <c:y val="0.515608014344742"/>
          <c:w val="0.190466591447053"/>
          <c:h val="0.0952262155349393"/>
        </c:manualLayout>
      </c:layout>
      <c:overlay val="0"/>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latin typeface="Cachet Bold" panose="020F0803030404040204" pitchFamily="34" charset="0"/>
              </a:rPr>
              <a:t>Altarum</a:t>
            </a:r>
            <a:endParaRPr lang="en-US" sz="2000" dirty="0">
              <a:latin typeface="Cachet Bold" panose="020F0803030404040204" pitchFamily="34" charset="0"/>
            </a:endParaRPr>
          </a:p>
        </c:rich>
      </c:tx>
      <c:layout>
        <c:manualLayout>
          <c:xMode val="edge"/>
          <c:yMode val="edge"/>
          <c:x val="0.000555812909657193"/>
          <c:y val="0.00290275761973875"/>
        </c:manualLayout>
      </c:layout>
      <c:overlay val="0"/>
    </c:title>
    <c:autoTitleDeleted val="0"/>
    <c:plotArea>
      <c:layout/>
      <c:barChart>
        <c:barDir val="col"/>
        <c:grouping val="clustered"/>
        <c:varyColors val="0"/>
        <c:ser>
          <c:idx val="0"/>
          <c:order val="0"/>
          <c:tx>
            <c:strRef>
              <c:f>'SPHC funding'!$B$20</c:f>
              <c:strCache>
                <c:ptCount val="1"/>
                <c:pt idx="0">
                  <c:v>No Funding</c:v>
                </c:pt>
              </c:strCache>
            </c:strRef>
          </c:tx>
          <c:invertIfNegative val="0"/>
          <c:cat>
            <c:strRef>
              <c:f>'SPHC funding'!$A$21:$A$22</c:f>
              <c:strCache>
                <c:ptCount val="2"/>
                <c:pt idx="0">
                  <c:v>Early Childhood</c:v>
                </c:pt>
                <c:pt idx="1">
                  <c:v>After School</c:v>
                </c:pt>
              </c:strCache>
            </c:strRef>
          </c:cat>
          <c:val>
            <c:numRef>
              <c:f>'SPHC funding'!$B$21:$B$22</c:f>
              <c:numCache>
                <c:formatCode>0.0%</c:formatCode>
                <c:ptCount val="2"/>
                <c:pt idx="0">
                  <c:v>0.305</c:v>
                </c:pt>
                <c:pt idx="1">
                  <c:v>0.241</c:v>
                </c:pt>
              </c:numCache>
            </c:numRef>
          </c:val>
        </c:ser>
        <c:ser>
          <c:idx val="1"/>
          <c:order val="1"/>
          <c:tx>
            <c:strRef>
              <c:f>'SPHC funding'!$C$20</c:f>
              <c:strCache>
                <c:ptCount val="1"/>
                <c:pt idx="0">
                  <c:v>Funding</c:v>
                </c:pt>
              </c:strCache>
            </c:strRef>
          </c:tx>
          <c:spPr>
            <a:solidFill>
              <a:schemeClr val="accent3"/>
            </a:solidFill>
          </c:spPr>
          <c:invertIfNegative val="0"/>
          <c:cat>
            <c:strRef>
              <c:f>'SPHC funding'!$A$21:$A$22</c:f>
              <c:strCache>
                <c:ptCount val="2"/>
                <c:pt idx="0">
                  <c:v>Early Childhood</c:v>
                </c:pt>
                <c:pt idx="1">
                  <c:v>After School</c:v>
                </c:pt>
              </c:strCache>
            </c:strRef>
          </c:cat>
          <c:val>
            <c:numRef>
              <c:f>'SPHC funding'!$C$21:$C$22</c:f>
              <c:numCache>
                <c:formatCode>0.0%</c:formatCode>
                <c:ptCount val="2"/>
                <c:pt idx="0">
                  <c:v>0.394</c:v>
                </c:pt>
                <c:pt idx="1">
                  <c:v>0.343</c:v>
                </c:pt>
              </c:numCache>
            </c:numRef>
          </c:val>
        </c:ser>
        <c:dLbls>
          <c:dLblPos val="outEnd"/>
          <c:showLegendKey val="0"/>
          <c:showVal val="1"/>
          <c:showCatName val="0"/>
          <c:showSerName val="0"/>
          <c:showPercent val="0"/>
          <c:showBubbleSize val="0"/>
        </c:dLbls>
        <c:gapWidth val="150"/>
        <c:axId val="2145736312"/>
        <c:axId val="2145717704"/>
      </c:barChart>
      <c:catAx>
        <c:axId val="2145736312"/>
        <c:scaling>
          <c:orientation val="minMax"/>
        </c:scaling>
        <c:delete val="0"/>
        <c:axPos val="b"/>
        <c:majorTickMark val="out"/>
        <c:minorTickMark val="none"/>
        <c:tickLblPos val="nextTo"/>
        <c:crossAx val="2145717704"/>
        <c:crosses val="autoZero"/>
        <c:auto val="1"/>
        <c:lblAlgn val="ctr"/>
        <c:lblOffset val="100"/>
        <c:noMultiLvlLbl val="0"/>
      </c:catAx>
      <c:valAx>
        <c:axId val="2145717704"/>
        <c:scaling>
          <c:orientation val="minMax"/>
          <c:max val="0.45"/>
        </c:scaling>
        <c:delete val="0"/>
        <c:axPos val="l"/>
        <c:title>
          <c:tx>
            <c:rich>
              <a:bodyPr rot="-5400000" vert="horz"/>
              <a:lstStyle/>
              <a:p>
                <a:pPr>
                  <a:defRPr/>
                </a:pPr>
                <a:r>
                  <a:rPr lang="en-US" dirty="0" smtClean="0"/>
                  <a:t>% standards met</a:t>
                </a:r>
                <a:endParaRPr lang="en-US" dirty="0"/>
              </a:p>
            </c:rich>
          </c:tx>
          <c:layout>
            <c:manualLayout>
              <c:xMode val="edge"/>
              <c:yMode val="edge"/>
              <c:x val="0.00913763618465556"/>
              <c:y val="0.329497960069941"/>
            </c:manualLayout>
          </c:layout>
          <c:overlay val="0"/>
        </c:title>
        <c:numFmt formatCode="0%" sourceLinked="0"/>
        <c:majorTickMark val="out"/>
        <c:minorTickMark val="none"/>
        <c:tickLblPos val="nextTo"/>
        <c:crossAx val="214573631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latin typeface="Cachet Bold" panose="020F0803030404040204" pitchFamily="34" charset="0"/>
              </a:rPr>
              <a:t>Altarum</a:t>
            </a:r>
            <a:endParaRPr lang="en-US" sz="2000" dirty="0">
              <a:latin typeface="Cachet Bold" panose="020F0803030404040204" pitchFamily="34" charset="0"/>
            </a:endParaRPr>
          </a:p>
        </c:rich>
      </c:tx>
      <c:layout>
        <c:manualLayout>
          <c:xMode val="edge"/>
          <c:yMode val="edge"/>
          <c:x val="0.000555812909657193"/>
          <c:y val="0.00290275761973875"/>
        </c:manualLayout>
      </c:layout>
      <c:overlay val="0"/>
    </c:title>
    <c:autoTitleDeleted val="0"/>
    <c:plotArea>
      <c:layout/>
      <c:barChart>
        <c:barDir val="col"/>
        <c:grouping val="clustered"/>
        <c:varyColors val="0"/>
        <c:ser>
          <c:idx val="0"/>
          <c:order val="0"/>
          <c:tx>
            <c:strRef>
              <c:f>'SPHC funding'!$B$20</c:f>
              <c:strCache>
                <c:ptCount val="1"/>
                <c:pt idx="0">
                  <c:v>No Funding</c:v>
                </c:pt>
              </c:strCache>
            </c:strRef>
          </c:tx>
          <c:invertIfNegative val="0"/>
          <c:cat>
            <c:strRef>
              <c:f>'SPHC funding'!$A$21:$A$22</c:f>
              <c:strCache>
                <c:ptCount val="2"/>
                <c:pt idx="0">
                  <c:v>Early Childhood</c:v>
                </c:pt>
                <c:pt idx="1">
                  <c:v>After School</c:v>
                </c:pt>
              </c:strCache>
            </c:strRef>
          </c:cat>
          <c:val>
            <c:numRef>
              <c:f>'SPHC funding'!$B$21:$B$22</c:f>
              <c:numCache>
                <c:formatCode>0.0%</c:formatCode>
                <c:ptCount val="2"/>
                <c:pt idx="0">
                  <c:v>0.305</c:v>
                </c:pt>
                <c:pt idx="1">
                  <c:v>0.241</c:v>
                </c:pt>
              </c:numCache>
            </c:numRef>
          </c:val>
        </c:ser>
        <c:ser>
          <c:idx val="1"/>
          <c:order val="1"/>
          <c:tx>
            <c:strRef>
              <c:f>'SPHC funding'!$C$20</c:f>
              <c:strCache>
                <c:ptCount val="1"/>
                <c:pt idx="0">
                  <c:v>Funding</c:v>
                </c:pt>
              </c:strCache>
            </c:strRef>
          </c:tx>
          <c:spPr>
            <a:solidFill>
              <a:schemeClr val="accent3"/>
            </a:solidFill>
          </c:spPr>
          <c:invertIfNegative val="0"/>
          <c:cat>
            <c:strRef>
              <c:f>'SPHC funding'!$A$21:$A$22</c:f>
              <c:strCache>
                <c:ptCount val="2"/>
                <c:pt idx="0">
                  <c:v>Early Childhood</c:v>
                </c:pt>
                <c:pt idx="1">
                  <c:v>After School</c:v>
                </c:pt>
              </c:strCache>
            </c:strRef>
          </c:cat>
          <c:val>
            <c:numRef>
              <c:f>'SPHC funding'!$C$21:$C$22</c:f>
              <c:numCache>
                <c:formatCode>0.0%</c:formatCode>
                <c:ptCount val="2"/>
                <c:pt idx="0">
                  <c:v>0.394</c:v>
                </c:pt>
                <c:pt idx="1">
                  <c:v>0.343</c:v>
                </c:pt>
              </c:numCache>
            </c:numRef>
          </c:val>
        </c:ser>
        <c:dLbls>
          <c:dLblPos val="outEnd"/>
          <c:showLegendKey val="0"/>
          <c:showVal val="1"/>
          <c:showCatName val="0"/>
          <c:showSerName val="0"/>
          <c:showPercent val="0"/>
          <c:showBubbleSize val="0"/>
        </c:dLbls>
        <c:gapWidth val="150"/>
        <c:axId val="-2144915224"/>
        <c:axId val="-2144912248"/>
      </c:barChart>
      <c:catAx>
        <c:axId val="-2144915224"/>
        <c:scaling>
          <c:orientation val="minMax"/>
        </c:scaling>
        <c:delete val="0"/>
        <c:axPos val="b"/>
        <c:majorTickMark val="out"/>
        <c:minorTickMark val="none"/>
        <c:tickLblPos val="nextTo"/>
        <c:crossAx val="-2144912248"/>
        <c:crosses val="autoZero"/>
        <c:auto val="1"/>
        <c:lblAlgn val="ctr"/>
        <c:lblOffset val="100"/>
        <c:noMultiLvlLbl val="0"/>
      </c:catAx>
      <c:valAx>
        <c:axId val="-2144912248"/>
        <c:scaling>
          <c:orientation val="minMax"/>
          <c:max val="0.45"/>
        </c:scaling>
        <c:delete val="0"/>
        <c:axPos val="l"/>
        <c:title>
          <c:tx>
            <c:rich>
              <a:bodyPr rot="-5400000" vert="horz"/>
              <a:lstStyle/>
              <a:p>
                <a:pPr>
                  <a:defRPr/>
                </a:pPr>
                <a:r>
                  <a:rPr lang="en-US" dirty="0" smtClean="0"/>
                  <a:t>% standards met</a:t>
                </a:r>
                <a:endParaRPr lang="en-US" dirty="0"/>
              </a:p>
            </c:rich>
          </c:tx>
          <c:layout>
            <c:manualLayout>
              <c:xMode val="edge"/>
              <c:yMode val="edge"/>
              <c:x val="0.00913763618465556"/>
              <c:y val="0.329497960069941"/>
            </c:manualLayout>
          </c:layout>
          <c:overlay val="0"/>
        </c:title>
        <c:numFmt formatCode="0%" sourceLinked="0"/>
        <c:majorTickMark val="out"/>
        <c:minorTickMark val="none"/>
        <c:tickLblPos val="nextTo"/>
        <c:crossAx val="-2144915224"/>
        <c:crosses val="autoZero"/>
        <c:crossBetween val="between"/>
      </c:valAx>
    </c:plotArea>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image" Target="../media/image4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BD517-A6FE-4DBC-90C2-EE8403E89CBE}" type="doc">
      <dgm:prSet loTypeId="urn:microsoft.com/office/officeart/2005/8/layout/pyramid1" loCatId="pyramid" qsTypeId="urn:microsoft.com/office/officeart/2005/8/quickstyle/simple1" qsCatId="simple" csTypeId="urn:microsoft.com/office/officeart/2005/8/colors/accent2_2" csCatId="accent2" phldr="1"/>
      <dgm:spPr/>
    </dgm:pt>
    <dgm:pt modelId="{DFA5A45B-33B3-4907-B385-E45F1E3F80B6}">
      <dgm:prSet phldrT="[Text]" phldr="1"/>
      <dgm:spPr/>
      <dgm:t>
        <a:bodyPr/>
        <a:lstStyle/>
        <a:p>
          <a:endParaRPr lang="en-US" dirty="0">
            <a:solidFill>
              <a:schemeClr val="accent2"/>
            </a:solidFill>
          </a:endParaRPr>
        </a:p>
      </dgm:t>
    </dgm:pt>
    <dgm:pt modelId="{EB46855F-1B39-43F9-8019-D38CCD1B40C1}" type="parTrans" cxnId="{4F0C98D6-D320-4A6D-B29E-11C7F6A01535}">
      <dgm:prSet/>
      <dgm:spPr/>
      <dgm:t>
        <a:bodyPr/>
        <a:lstStyle/>
        <a:p>
          <a:endParaRPr lang="en-US"/>
        </a:p>
      </dgm:t>
    </dgm:pt>
    <dgm:pt modelId="{64987918-9A5A-474B-B0C0-9AF1FF15CC49}" type="sibTrans" cxnId="{4F0C98D6-D320-4A6D-B29E-11C7F6A01535}">
      <dgm:prSet/>
      <dgm:spPr/>
      <dgm:t>
        <a:bodyPr/>
        <a:lstStyle/>
        <a:p>
          <a:endParaRPr lang="en-US"/>
        </a:p>
      </dgm:t>
    </dgm:pt>
    <dgm:pt modelId="{FFEFC52E-F6F7-42E2-8890-10F27EF395BC}">
      <dgm:prSet/>
      <dgm:spPr/>
      <dgm:t>
        <a:bodyPr/>
        <a:lstStyle/>
        <a:p>
          <a:endParaRPr lang="en-US" dirty="0"/>
        </a:p>
      </dgm:t>
    </dgm:pt>
    <dgm:pt modelId="{244E754A-9BF2-48EA-A20B-6462437E3BAF}" type="parTrans" cxnId="{DD031529-7D62-49ED-9DAD-EED292F3B8D1}">
      <dgm:prSet/>
      <dgm:spPr/>
      <dgm:t>
        <a:bodyPr/>
        <a:lstStyle/>
        <a:p>
          <a:endParaRPr lang="en-US"/>
        </a:p>
      </dgm:t>
    </dgm:pt>
    <dgm:pt modelId="{4CBD48C8-33D1-4511-9742-19370EB0B24B}" type="sibTrans" cxnId="{DD031529-7D62-49ED-9DAD-EED292F3B8D1}">
      <dgm:prSet/>
      <dgm:spPr/>
      <dgm:t>
        <a:bodyPr/>
        <a:lstStyle/>
        <a:p>
          <a:endParaRPr lang="en-US"/>
        </a:p>
      </dgm:t>
    </dgm:pt>
    <dgm:pt modelId="{3AD240AA-47E0-42B7-9DC2-24F82A5AC3AA}">
      <dgm:prSet phldrT="[Text]" custT="1"/>
      <dgm:spPr/>
      <dgm:t>
        <a:bodyPr anchor="ctr" anchorCtr="0"/>
        <a:lstStyle/>
        <a:p>
          <a:r>
            <a:rPr lang="en-US" sz="1400" b="1" dirty="0" smtClean="0">
              <a:solidFill>
                <a:schemeClr val="bg1"/>
              </a:solidFill>
            </a:rPr>
            <a:t>New National Program Model (MEND)</a:t>
          </a:r>
          <a:endParaRPr lang="en-US" sz="1400" b="1" dirty="0">
            <a:solidFill>
              <a:schemeClr val="bg1"/>
            </a:solidFill>
          </a:endParaRPr>
        </a:p>
      </dgm:t>
    </dgm:pt>
    <dgm:pt modelId="{D39256A7-65F5-48C8-8635-D40EB4E7B188}" type="sibTrans" cxnId="{D4F0ED46-F793-4C97-863B-1FC5AE6BEC59}">
      <dgm:prSet/>
      <dgm:spPr/>
      <dgm:t>
        <a:bodyPr/>
        <a:lstStyle/>
        <a:p>
          <a:endParaRPr lang="en-US"/>
        </a:p>
      </dgm:t>
    </dgm:pt>
    <dgm:pt modelId="{566DA3A6-F459-4051-8180-D9C0FD5C0D35}" type="parTrans" cxnId="{D4F0ED46-F793-4C97-863B-1FC5AE6BEC59}">
      <dgm:prSet/>
      <dgm:spPr/>
      <dgm:t>
        <a:bodyPr/>
        <a:lstStyle/>
        <a:p>
          <a:endParaRPr lang="en-US"/>
        </a:p>
      </dgm:t>
    </dgm:pt>
    <dgm:pt modelId="{C2A29B4A-211B-4C33-98DA-AD1EB44074A5}">
      <dgm:prSet phldrT="[Text]" phldr="1"/>
      <dgm:spPr/>
      <dgm:t>
        <a:bodyPr/>
        <a:lstStyle/>
        <a:p>
          <a:endParaRPr lang="en-US" baseline="0" dirty="0">
            <a:solidFill>
              <a:schemeClr val="accent2"/>
            </a:solidFill>
          </a:endParaRPr>
        </a:p>
      </dgm:t>
    </dgm:pt>
    <dgm:pt modelId="{AD91EEB7-F68A-40C6-9689-5C0C4BBC95D9}" type="sibTrans" cxnId="{DA4177A4-0CEF-4832-8575-9B506F7B5FB7}">
      <dgm:prSet/>
      <dgm:spPr/>
      <dgm:t>
        <a:bodyPr/>
        <a:lstStyle/>
        <a:p>
          <a:endParaRPr lang="en-US"/>
        </a:p>
      </dgm:t>
    </dgm:pt>
    <dgm:pt modelId="{5E6B912E-BD89-4500-9106-1DE51930E24D}" type="parTrans" cxnId="{DA4177A4-0CEF-4832-8575-9B506F7B5FB7}">
      <dgm:prSet/>
      <dgm:spPr/>
      <dgm:t>
        <a:bodyPr/>
        <a:lstStyle/>
        <a:p>
          <a:endParaRPr lang="en-US"/>
        </a:p>
      </dgm:t>
    </dgm:pt>
    <dgm:pt modelId="{BDACD652-9F36-4A60-A379-C63E5C8CC548}" type="pres">
      <dgm:prSet presAssocID="{43BBD517-A6FE-4DBC-90C2-EE8403E89CBE}" presName="Name0" presStyleCnt="0">
        <dgm:presLayoutVars>
          <dgm:dir/>
          <dgm:animLvl val="lvl"/>
          <dgm:resizeHandles val="exact"/>
        </dgm:presLayoutVars>
      </dgm:prSet>
      <dgm:spPr/>
    </dgm:pt>
    <dgm:pt modelId="{942C4745-B89B-408D-9F5B-C5DD78909875}" type="pres">
      <dgm:prSet presAssocID="{3AD240AA-47E0-42B7-9DC2-24F82A5AC3AA}" presName="Name8" presStyleCnt="0"/>
      <dgm:spPr/>
    </dgm:pt>
    <dgm:pt modelId="{B0CBC8F8-E567-45C9-993F-2BA3BBD80B66}" type="pres">
      <dgm:prSet presAssocID="{3AD240AA-47E0-42B7-9DC2-24F82A5AC3AA}" presName="level" presStyleLbl="node1" presStyleIdx="0" presStyleCnt="4">
        <dgm:presLayoutVars>
          <dgm:chMax val="1"/>
          <dgm:bulletEnabled val="1"/>
        </dgm:presLayoutVars>
      </dgm:prSet>
      <dgm:spPr/>
      <dgm:t>
        <a:bodyPr/>
        <a:lstStyle/>
        <a:p>
          <a:endParaRPr lang="en-US"/>
        </a:p>
      </dgm:t>
    </dgm:pt>
    <dgm:pt modelId="{E3D49A32-0F29-4CB2-90BE-B8D589F6337C}" type="pres">
      <dgm:prSet presAssocID="{3AD240AA-47E0-42B7-9DC2-24F82A5AC3AA}" presName="levelTx" presStyleLbl="revTx" presStyleIdx="0" presStyleCnt="0">
        <dgm:presLayoutVars>
          <dgm:chMax val="1"/>
          <dgm:bulletEnabled val="1"/>
        </dgm:presLayoutVars>
      </dgm:prSet>
      <dgm:spPr/>
      <dgm:t>
        <a:bodyPr/>
        <a:lstStyle/>
        <a:p>
          <a:endParaRPr lang="en-US"/>
        </a:p>
      </dgm:t>
    </dgm:pt>
    <dgm:pt modelId="{CE83B91E-65B2-43CC-8F05-16D64735051E}" type="pres">
      <dgm:prSet presAssocID="{C2A29B4A-211B-4C33-98DA-AD1EB44074A5}" presName="Name8" presStyleCnt="0"/>
      <dgm:spPr/>
    </dgm:pt>
    <dgm:pt modelId="{9ABC0E4E-46C5-4C89-894E-51ACB918B917}" type="pres">
      <dgm:prSet presAssocID="{C2A29B4A-211B-4C33-98DA-AD1EB44074A5}" presName="level" presStyleLbl="node1" presStyleIdx="1" presStyleCnt="4" custScaleY="146473">
        <dgm:presLayoutVars>
          <dgm:chMax val="1"/>
          <dgm:bulletEnabled val="1"/>
        </dgm:presLayoutVars>
      </dgm:prSet>
      <dgm:spPr/>
      <dgm:t>
        <a:bodyPr/>
        <a:lstStyle/>
        <a:p>
          <a:endParaRPr lang="en-US"/>
        </a:p>
      </dgm:t>
    </dgm:pt>
    <dgm:pt modelId="{17C9CE3E-57F1-4D22-A791-43920D319872}" type="pres">
      <dgm:prSet presAssocID="{C2A29B4A-211B-4C33-98DA-AD1EB44074A5}" presName="levelTx" presStyleLbl="revTx" presStyleIdx="0" presStyleCnt="0">
        <dgm:presLayoutVars>
          <dgm:chMax val="1"/>
          <dgm:bulletEnabled val="1"/>
        </dgm:presLayoutVars>
      </dgm:prSet>
      <dgm:spPr/>
      <dgm:t>
        <a:bodyPr/>
        <a:lstStyle/>
        <a:p>
          <a:endParaRPr lang="en-US"/>
        </a:p>
      </dgm:t>
    </dgm:pt>
    <dgm:pt modelId="{87D09062-EE9E-4D2F-943F-0433B80A7EBD}" type="pres">
      <dgm:prSet presAssocID="{DFA5A45B-33B3-4907-B385-E45F1E3F80B6}" presName="Name8" presStyleCnt="0"/>
      <dgm:spPr/>
    </dgm:pt>
    <dgm:pt modelId="{63044D7A-FCA0-466D-9B86-2531B7585F37}" type="pres">
      <dgm:prSet presAssocID="{DFA5A45B-33B3-4907-B385-E45F1E3F80B6}" presName="level" presStyleLbl="node1" presStyleIdx="2" presStyleCnt="4">
        <dgm:presLayoutVars>
          <dgm:chMax val="1"/>
          <dgm:bulletEnabled val="1"/>
        </dgm:presLayoutVars>
      </dgm:prSet>
      <dgm:spPr/>
      <dgm:t>
        <a:bodyPr/>
        <a:lstStyle/>
        <a:p>
          <a:endParaRPr lang="en-US"/>
        </a:p>
      </dgm:t>
    </dgm:pt>
    <dgm:pt modelId="{CF3B3CBA-7257-439D-8020-2BC0E81F43FE}" type="pres">
      <dgm:prSet presAssocID="{DFA5A45B-33B3-4907-B385-E45F1E3F80B6}" presName="levelTx" presStyleLbl="revTx" presStyleIdx="0" presStyleCnt="0">
        <dgm:presLayoutVars>
          <dgm:chMax val="1"/>
          <dgm:bulletEnabled val="1"/>
        </dgm:presLayoutVars>
      </dgm:prSet>
      <dgm:spPr/>
      <dgm:t>
        <a:bodyPr/>
        <a:lstStyle/>
        <a:p>
          <a:endParaRPr lang="en-US"/>
        </a:p>
      </dgm:t>
    </dgm:pt>
    <dgm:pt modelId="{7E3F73BE-CBE0-43CE-93BD-0CCD0BDD1288}" type="pres">
      <dgm:prSet presAssocID="{FFEFC52E-F6F7-42E2-8890-10F27EF395BC}" presName="Name8" presStyleCnt="0"/>
      <dgm:spPr/>
    </dgm:pt>
    <dgm:pt modelId="{3B59FE78-AD22-4461-913A-C8769D0D50C3}" type="pres">
      <dgm:prSet presAssocID="{FFEFC52E-F6F7-42E2-8890-10F27EF395BC}" presName="level" presStyleLbl="node1" presStyleIdx="3" presStyleCnt="4" custScaleY="61503">
        <dgm:presLayoutVars>
          <dgm:chMax val="1"/>
          <dgm:bulletEnabled val="1"/>
        </dgm:presLayoutVars>
      </dgm:prSet>
      <dgm:spPr/>
      <dgm:t>
        <a:bodyPr/>
        <a:lstStyle/>
        <a:p>
          <a:endParaRPr lang="en-US"/>
        </a:p>
      </dgm:t>
    </dgm:pt>
    <dgm:pt modelId="{AF05D9F5-148D-4B8F-B42A-9E58B2C24AAB}" type="pres">
      <dgm:prSet presAssocID="{FFEFC52E-F6F7-42E2-8890-10F27EF395BC}" presName="levelTx" presStyleLbl="revTx" presStyleIdx="0" presStyleCnt="0">
        <dgm:presLayoutVars>
          <dgm:chMax val="1"/>
          <dgm:bulletEnabled val="1"/>
        </dgm:presLayoutVars>
      </dgm:prSet>
      <dgm:spPr/>
      <dgm:t>
        <a:bodyPr/>
        <a:lstStyle/>
        <a:p>
          <a:endParaRPr lang="en-US"/>
        </a:p>
      </dgm:t>
    </dgm:pt>
  </dgm:ptLst>
  <dgm:cxnLst>
    <dgm:cxn modelId="{BAAB6AF7-9741-4377-B767-43682F2F031C}" type="presOf" srcId="{FFEFC52E-F6F7-42E2-8890-10F27EF395BC}" destId="{3B59FE78-AD22-4461-913A-C8769D0D50C3}" srcOrd="0" destOrd="0" presId="urn:microsoft.com/office/officeart/2005/8/layout/pyramid1"/>
    <dgm:cxn modelId="{DD031529-7D62-49ED-9DAD-EED292F3B8D1}" srcId="{43BBD517-A6FE-4DBC-90C2-EE8403E89CBE}" destId="{FFEFC52E-F6F7-42E2-8890-10F27EF395BC}" srcOrd="3" destOrd="0" parTransId="{244E754A-9BF2-48EA-A20B-6462437E3BAF}" sibTransId="{4CBD48C8-33D1-4511-9742-19370EB0B24B}"/>
    <dgm:cxn modelId="{16CF4B9C-6A64-48F8-8628-CA6514D6489C}" type="presOf" srcId="{C2A29B4A-211B-4C33-98DA-AD1EB44074A5}" destId="{17C9CE3E-57F1-4D22-A791-43920D319872}" srcOrd="1" destOrd="0" presId="urn:microsoft.com/office/officeart/2005/8/layout/pyramid1"/>
    <dgm:cxn modelId="{4F0C98D6-D320-4A6D-B29E-11C7F6A01535}" srcId="{43BBD517-A6FE-4DBC-90C2-EE8403E89CBE}" destId="{DFA5A45B-33B3-4907-B385-E45F1E3F80B6}" srcOrd="2" destOrd="0" parTransId="{EB46855F-1B39-43F9-8019-D38CCD1B40C1}" sibTransId="{64987918-9A5A-474B-B0C0-9AF1FF15CC49}"/>
    <dgm:cxn modelId="{A8DBD17F-798F-4ECC-A44A-1318FA0625B1}" type="presOf" srcId="{DFA5A45B-33B3-4907-B385-E45F1E3F80B6}" destId="{CF3B3CBA-7257-439D-8020-2BC0E81F43FE}" srcOrd="1" destOrd="0" presId="urn:microsoft.com/office/officeart/2005/8/layout/pyramid1"/>
    <dgm:cxn modelId="{F8330BBA-3169-4B2F-9466-F59AEDA8ADB1}" type="presOf" srcId="{3AD240AA-47E0-42B7-9DC2-24F82A5AC3AA}" destId="{E3D49A32-0F29-4CB2-90BE-B8D589F6337C}" srcOrd="1" destOrd="0" presId="urn:microsoft.com/office/officeart/2005/8/layout/pyramid1"/>
    <dgm:cxn modelId="{095E9232-9BC2-40B2-818F-9F04F2411B39}" type="presOf" srcId="{43BBD517-A6FE-4DBC-90C2-EE8403E89CBE}" destId="{BDACD652-9F36-4A60-A379-C63E5C8CC548}" srcOrd="0" destOrd="0" presId="urn:microsoft.com/office/officeart/2005/8/layout/pyramid1"/>
    <dgm:cxn modelId="{D4F0ED46-F793-4C97-863B-1FC5AE6BEC59}" srcId="{43BBD517-A6FE-4DBC-90C2-EE8403E89CBE}" destId="{3AD240AA-47E0-42B7-9DC2-24F82A5AC3AA}" srcOrd="0" destOrd="0" parTransId="{566DA3A6-F459-4051-8180-D9C0FD5C0D35}" sibTransId="{D39256A7-65F5-48C8-8635-D40EB4E7B188}"/>
    <dgm:cxn modelId="{08FD9260-90FB-4862-A61D-D55E249048E2}" type="presOf" srcId="{FFEFC52E-F6F7-42E2-8890-10F27EF395BC}" destId="{AF05D9F5-148D-4B8F-B42A-9E58B2C24AAB}" srcOrd="1" destOrd="0" presId="urn:microsoft.com/office/officeart/2005/8/layout/pyramid1"/>
    <dgm:cxn modelId="{6AEB5F7E-C685-44BC-BE29-D78E4321DF88}" type="presOf" srcId="{C2A29B4A-211B-4C33-98DA-AD1EB44074A5}" destId="{9ABC0E4E-46C5-4C89-894E-51ACB918B917}" srcOrd="0" destOrd="0" presId="urn:microsoft.com/office/officeart/2005/8/layout/pyramid1"/>
    <dgm:cxn modelId="{DA4177A4-0CEF-4832-8575-9B506F7B5FB7}" srcId="{43BBD517-A6FE-4DBC-90C2-EE8403E89CBE}" destId="{C2A29B4A-211B-4C33-98DA-AD1EB44074A5}" srcOrd="1" destOrd="0" parTransId="{5E6B912E-BD89-4500-9106-1DE51930E24D}" sibTransId="{AD91EEB7-F68A-40C6-9689-5C0C4BBC95D9}"/>
    <dgm:cxn modelId="{0ED6DE7C-7F23-4E3B-84AB-42CA60EA6E6F}" type="presOf" srcId="{DFA5A45B-33B3-4907-B385-E45F1E3F80B6}" destId="{63044D7A-FCA0-466D-9B86-2531B7585F37}" srcOrd="0" destOrd="0" presId="urn:microsoft.com/office/officeart/2005/8/layout/pyramid1"/>
    <dgm:cxn modelId="{65C10A07-F5DA-4D38-9F90-58C442E7E0C7}" type="presOf" srcId="{3AD240AA-47E0-42B7-9DC2-24F82A5AC3AA}" destId="{B0CBC8F8-E567-45C9-993F-2BA3BBD80B66}" srcOrd="0" destOrd="0" presId="urn:microsoft.com/office/officeart/2005/8/layout/pyramid1"/>
    <dgm:cxn modelId="{D1138D8E-299A-47F9-9D3F-EEE3C6BB7387}" type="presParOf" srcId="{BDACD652-9F36-4A60-A379-C63E5C8CC548}" destId="{942C4745-B89B-408D-9F5B-C5DD78909875}" srcOrd="0" destOrd="0" presId="urn:microsoft.com/office/officeart/2005/8/layout/pyramid1"/>
    <dgm:cxn modelId="{7F4FCB73-BDEE-49B6-BF85-767401D9C73D}" type="presParOf" srcId="{942C4745-B89B-408D-9F5B-C5DD78909875}" destId="{B0CBC8F8-E567-45C9-993F-2BA3BBD80B66}" srcOrd="0" destOrd="0" presId="urn:microsoft.com/office/officeart/2005/8/layout/pyramid1"/>
    <dgm:cxn modelId="{BBF10402-929D-420B-BC4D-B6AA4CF2C667}" type="presParOf" srcId="{942C4745-B89B-408D-9F5B-C5DD78909875}" destId="{E3D49A32-0F29-4CB2-90BE-B8D589F6337C}" srcOrd="1" destOrd="0" presId="urn:microsoft.com/office/officeart/2005/8/layout/pyramid1"/>
    <dgm:cxn modelId="{BBDA4004-FDCC-4C5A-8C58-FEA211696CDF}" type="presParOf" srcId="{BDACD652-9F36-4A60-A379-C63E5C8CC548}" destId="{CE83B91E-65B2-43CC-8F05-16D64735051E}" srcOrd="1" destOrd="0" presId="urn:microsoft.com/office/officeart/2005/8/layout/pyramid1"/>
    <dgm:cxn modelId="{415218D4-111F-4666-A4BA-6644E3345B7E}" type="presParOf" srcId="{CE83B91E-65B2-43CC-8F05-16D64735051E}" destId="{9ABC0E4E-46C5-4C89-894E-51ACB918B917}" srcOrd="0" destOrd="0" presId="urn:microsoft.com/office/officeart/2005/8/layout/pyramid1"/>
    <dgm:cxn modelId="{0589182A-5F66-465D-8ADF-9329D5F72B2E}" type="presParOf" srcId="{CE83B91E-65B2-43CC-8F05-16D64735051E}" destId="{17C9CE3E-57F1-4D22-A791-43920D319872}" srcOrd="1" destOrd="0" presId="urn:microsoft.com/office/officeart/2005/8/layout/pyramid1"/>
    <dgm:cxn modelId="{E36CD745-B1BE-41BD-965D-D2286B989AF5}" type="presParOf" srcId="{BDACD652-9F36-4A60-A379-C63E5C8CC548}" destId="{87D09062-EE9E-4D2F-943F-0433B80A7EBD}" srcOrd="2" destOrd="0" presId="urn:microsoft.com/office/officeart/2005/8/layout/pyramid1"/>
    <dgm:cxn modelId="{FEB2FE80-59D0-4D19-B4AF-DE4C2BDEFAF7}" type="presParOf" srcId="{87D09062-EE9E-4D2F-943F-0433B80A7EBD}" destId="{63044D7A-FCA0-466D-9B86-2531B7585F37}" srcOrd="0" destOrd="0" presId="urn:microsoft.com/office/officeart/2005/8/layout/pyramid1"/>
    <dgm:cxn modelId="{B58CCE94-0C03-4492-BD0F-D511450DCF63}" type="presParOf" srcId="{87D09062-EE9E-4D2F-943F-0433B80A7EBD}" destId="{CF3B3CBA-7257-439D-8020-2BC0E81F43FE}" srcOrd="1" destOrd="0" presId="urn:microsoft.com/office/officeart/2005/8/layout/pyramid1"/>
    <dgm:cxn modelId="{4DDBACD5-CDEF-4CB2-A797-110AEBFE2E57}" type="presParOf" srcId="{BDACD652-9F36-4A60-A379-C63E5C8CC548}" destId="{7E3F73BE-CBE0-43CE-93BD-0CCD0BDD1288}" srcOrd="3" destOrd="0" presId="urn:microsoft.com/office/officeart/2005/8/layout/pyramid1"/>
    <dgm:cxn modelId="{D30F6200-F914-48A4-842E-814C6CB3B872}" type="presParOf" srcId="{7E3F73BE-CBE0-43CE-93BD-0CCD0BDD1288}" destId="{3B59FE78-AD22-4461-913A-C8769D0D50C3}" srcOrd="0" destOrd="0" presId="urn:microsoft.com/office/officeart/2005/8/layout/pyramid1"/>
    <dgm:cxn modelId="{20C2391D-55F2-4A03-AD4F-1A498661C3BC}" type="presParOf" srcId="{7E3F73BE-CBE0-43CE-93BD-0CCD0BDD1288}" destId="{AF05D9F5-148D-4B8F-B42A-9E58B2C24AAB}"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18B83-7C05-4A13-B49A-CA42D75D850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ED9A5668-D4AA-42A2-891D-D3B03EF09026}">
      <dgm:prSet/>
      <dgm:spPr>
        <a:solidFill>
          <a:schemeClr val="accent3"/>
        </a:solidFill>
      </dgm:spPr>
      <dgm:t>
        <a:bodyPr/>
        <a:lstStyle/>
        <a:p>
          <a:pPr rtl="0"/>
          <a:r>
            <a:rPr lang="en-US" dirty="0" smtClean="0"/>
            <a:t>January 2009: Convene Healthy Out of School Time (HOST) Coalition.</a:t>
          </a:r>
          <a:endParaRPr lang="en-US" dirty="0"/>
        </a:p>
      </dgm:t>
    </dgm:pt>
    <dgm:pt modelId="{C8F654CE-8E81-41B1-A1B0-43C1CDF0A58A}" type="parTrans" cxnId="{A09E52F9-0CB1-43DD-9723-3A5095E5ACB3}">
      <dgm:prSet/>
      <dgm:spPr/>
      <dgm:t>
        <a:bodyPr/>
        <a:lstStyle/>
        <a:p>
          <a:endParaRPr lang="en-US"/>
        </a:p>
      </dgm:t>
    </dgm:pt>
    <dgm:pt modelId="{8B28A171-1EC2-4332-87C4-41727C654F72}" type="sibTrans" cxnId="{A09E52F9-0CB1-43DD-9723-3A5095E5ACB3}">
      <dgm:prSet/>
      <dgm:spPr/>
      <dgm:t>
        <a:bodyPr/>
        <a:lstStyle/>
        <a:p>
          <a:endParaRPr lang="en-US"/>
        </a:p>
      </dgm:t>
    </dgm:pt>
    <dgm:pt modelId="{718175EA-F2CE-4873-8CE9-E3BABBF36DD0}">
      <dgm:prSet/>
      <dgm:spPr>
        <a:solidFill>
          <a:schemeClr val="accent3">
            <a:lumMod val="60000"/>
            <a:lumOff val="40000"/>
          </a:schemeClr>
        </a:solidFill>
      </dgm:spPr>
      <dgm:t>
        <a:bodyPr/>
        <a:lstStyle/>
        <a:p>
          <a:pPr rtl="0"/>
          <a:r>
            <a:rPr lang="en-US" dirty="0" smtClean="0"/>
            <a:t>January 2010:  RWJF grant for needs assessment and develop standards</a:t>
          </a:r>
          <a:endParaRPr lang="en-US" dirty="0"/>
        </a:p>
      </dgm:t>
    </dgm:pt>
    <dgm:pt modelId="{F22E13F0-7C0E-498B-8C6E-2F3C077E2666}" type="parTrans" cxnId="{34299445-C39E-4F7C-B0F8-A893F6A59BB0}">
      <dgm:prSet/>
      <dgm:spPr/>
      <dgm:t>
        <a:bodyPr/>
        <a:lstStyle/>
        <a:p>
          <a:endParaRPr lang="en-US"/>
        </a:p>
      </dgm:t>
    </dgm:pt>
    <dgm:pt modelId="{FBC0F991-2811-432E-90A2-EA86043544C2}" type="sibTrans" cxnId="{34299445-C39E-4F7C-B0F8-A893F6A59BB0}">
      <dgm:prSet/>
      <dgm:spPr/>
      <dgm:t>
        <a:bodyPr/>
        <a:lstStyle/>
        <a:p>
          <a:endParaRPr lang="en-US"/>
        </a:p>
      </dgm:t>
    </dgm:pt>
    <dgm:pt modelId="{EFFC2571-76B5-459A-9E80-D6881C3D823C}">
      <dgm:prSet/>
      <dgm:spPr>
        <a:solidFill>
          <a:schemeClr val="accent3">
            <a:lumMod val="40000"/>
            <a:lumOff val="60000"/>
          </a:schemeClr>
        </a:solidFill>
      </dgm:spPr>
      <dgm:t>
        <a:bodyPr/>
        <a:lstStyle/>
        <a:p>
          <a:pPr rtl="0"/>
          <a:r>
            <a:rPr lang="en-US" dirty="0" smtClean="0"/>
            <a:t>January 2011: HOST submits standards to National Afterschool Association</a:t>
          </a:r>
          <a:endParaRPr lang="en-US" dirty="0"/>
        </a:p>
      </dgm:t>
    </dgm:pt>
    <dgm:pt modelId="{54E57B7A-EB88-4AE7-9F1A-1982EA244214}" type="parTrans" cxnId="{EF66BE19-275E-424E-8C2B-644078D3D607}">
      <dgm:prSet/>
      <dgm:spPr/>
      <dgm:t>
        <a:bodyPr/>
        <a:lstStyle/>
        <a:p>
          <a:endParaRPr lang="en-US"/>
        </a:p>
      </dgm:t>
    </dgm:pt>
    <dgm:pt modelId="{93BE9C81-01E3-42C2-B5B0-8997D8A65B24}" type="sibTrans" cxnId="{EF66BE19-275E-424E-8C2B-644078D3D607}">
      <dgm:prSet/>
      <dgm:spPr/>
      <dgm:t>
        <a:bodyPr/>
        <a:lstStyle/>
        <a:p>
          <a:endParaRPr lang="en-US"/>
        </a:p>
      </dgm:t>
    </dgm:pt>
    <dgm:pt modelId="{581B6BFA-BA7A-4621-8E27-26EB785D400C}">
      <dgm:prSet/>
      <dgm:spPr>
        <a:solidFill>
          <a:schemeClr val="accent3">
            <a:lumMod val="20000"/>
            <a:lumOff val="80000"/>
          </a:schemeClr>
        </a:solidFill>
      </dgm:spPr>
      <dgm:t>
        <a:bodyPr/>
        <a:lstStyle/>
        <a:p>
          <a:pPr rtl="0"/>
          <a:r>
            <a:rPr lang="en-US" dirty="0" smtClean="0"/>
            <a:t>April 2011:  NAA adopts standards</a:t>
          </a:r>
          <a:endParaRPr lang="en-US" dirty="0"/>
        </a:p>
      </dgm:t>
    </dgm:pt>
    <dgm:pt modelId="{B2096C34-5EED-4277-9CAB-F987F0660716}" type="parTrans" cxnId="{21875D27-0FF6-4DEF-BCE5-57B1BCA43044}">
      <dgm:prSet/>
      <dgm:spPr/>
      <dgm:t>
        <a:bodyPr/>
        <a:lstStyle/>
        <a:p>
          <a:endParaRPr lang="en-US"/>
        </a:p>
      </dgm:t>
    </dgm:pt>
    <dgm:pt modelId="{245357CC-996B-4B9C-B75D-8E8770F1EC06}" type="sibTrans" cxnId="{21875D27-0FF6-4DEF-BCE5-57B1BCA43044}">
      <dgm:prSet/>
      <dgm:spPr/>
      <dgm:t>
        <a:bodyPr/>
        <a:lstStyle/>
        <a:p>
          <a:endParaRPr lang="en-US"/>
        </a:p>
      </dgm:t>
    </dgm:pt>
    <dgm:pt modelId="{316A977F-1EB1-4334-9D4C-305229125551}" type="pres">
      <dgm:prSet presAssocID="{AB118B83-7C05-4A13-B49A-CA42D75D8502}" presName="Name0" presStyleCnt="0">
        <dgm:presLayoutVars>
          <dgm:dir/>
          <dgm:animLvl val="lvl"/>
          <dgm:resizeHandles val="exact"/>
        </dgm:presLayoutVars>
      </dgm:prSet>
      <dgm:spPr/>
      <dgm:t>
        <a:bodyPr/>
        <a:lstStyle/>
        <a:p>
          <a:endParaRPr lang="en-US"/>
        </a:p>
      </dgm:t>
    </dgm:pt>
    <dgm:pt modelId="{35BB4831-07AA-4A90-AA0C-95659A8E0C66}" type="pres">
      <dgm:prSet presAssocID="{581B6BFA-BA7A-4621-8E27-26EB785D400C}" presName="boxAndChildren" presStyleCnt="0"/>
      <dgm:spPr/>
    </dgm:pt>
    <dgm:pt modelId="{0DDBB7C8-D9E9-4E84-A9D4-902DDE6BD69D}" type="pres">
      <dgm:prSet presAssocID="{581B6BFA-BA7A-4621-8E27-26EB785D400C}" presName="parentTextBox" presStyleLbl="node1" presStyleIdx="0" presStyleCnt="4"/>
      <dgm:spPr/>
      <dgm:t>
        <a:bodyPr/>
        <a:lstStyle/>
        <a:p>
          <a:endParaRPr lang="en-US"/>
        </a:p>
      </dgm:t>
    </dgm:pt>
    <dgm:pt modelId="{31BC704B-F9FB-4816-81B3-5B4B50149D14}" type="pres">
      <dgm:prSet presAssocID="{93BE9C81-01E3-42C2-B5B0-8997D8A65B24}" presName="sp" presStyleCnt="0"/>
      <dgm:spPr/>
    </dgm:pt>
    <dgm:pt modelId="{E4B021B3-1C67-4478-B743-F197D72EE29D}" type="pres">
      <dgm:prSet presAssocID="{EFFC2571-76B5-459A-9E80-D6881C3D823C}" presName="arrowAndChildren" presStyleCnt="0"/>
      <dgm:spPr/>
    </dgm:pt>
    <dgm:pt modelId="{A5DF6E0F-2F7D-401F-B557-4CDB8E7BFB7A}" type="pres">
      <dgm:prSet presAssocID="{EFFC2571-76B5-459A-9E80-D6881C3D823C}" presName="parentTextArrow" presStyleLbl="node1" presStyleIdx="1" presStyleCnt="4"/>
      <dgm:spPr/>
      <dgm:t>
        <a:bodyPr/>
        <a:lstStyle/>
        <a:p>
          <a:endParaRPr lang="en-US"/>
        </a:p>
      </dgm:t>
    </dgm:pt>
    <dgm:pt modelId="{01DDD51C-734A-4674-9559-B73F32E28E47}" type="pres">
      <dgm:prSet presAssocID="{FBC0F991-2811-432E-90A2-EA86043544C2}" presName="sp" presStyleCnt="0"/>
      <dgm:spPr/>
    </dgm:pt>
    <dgm:pt modelId="{9F97E886-7C0B-4DEB-9935-FE613F40E0CE}" type="pres">
      <dgm:prSet presAssocID="{718175EA-F2CE-4873-8CE9-E3BABBF36DD0}" presName="arrowAndChildren" presStyleCnt="0"/>
      <dgm:spPr/>
    </dgm:pt>
    <dgm:pt modelId="{1688E161-D75E-4DB6-BCAC-19D364CF72D0}" type="pres">
      <dgm:prSet presAssocID="{718175EA-F2CE-4873-8CE9-E3BABBF36DD0}" presName="parentTextArrow" presStyleLbl="node1" presStyleIdx="2" presStyleCnt="4"/>
      <dgm:spPr/>
      <dgm:t>
        <a:bodyPr/>
        <a:lstStyle/>
        <a:p>
          <a:endParaRPr lang="en-US"/>
        </a:p>
      </dgm:t>
    </dgm:pt>
    <dgm:pt modelId="{FE88C8A5-29C2-4089-A32F-9A1A3A39134E}" type="pres">
      <dgm:prSet presAssocID="{8B28A171-1EC2-4332-87C4-41727C654F72}" presName="sp" presStyleCnt="0"/>
      <dgm:spPr/>
    </dgm:pt>
    <dgm:pt modelId="{EA62E2E5-A201-4793-8239-85BE4487CF07}" type="pres">
      <dgm:prSet presAssocID="{ED9A5668-D4AA-42A2-891D-D3B03EF09026}" presName="arrowAndChildren" presStyleCnt="0"/>
      <dgm:spPr/>
    </dgm:pt>
    <dgm:pt modelId="{7EC011DA-6A15-41D7-855A-9C72A5861829}" type="pres">
      <dgm:prSet presAssocID="{ED9A5668-D4AA-42A2-891D-D3B03EF09026}" presName="parentTextArrow" presStyleLbl="node1" presStyleIdx="3" presStyleCnt="4"/>
      <dgm:spPr/>
      <dgm:t>
        <a:bodyPr/>
        <a:lstStyle/>
        <a:p>
          <a:endParaRPr lang="en-US"/>
        </a:p>
      </dgm:t>
    </dgm:pt>
  </dgm:ptLst>
  <dgm:cxnLst>
    <dgm:cxn modelId="{21875D27-0FF6-4DEF-BCE5-57B1BCA43044}" srcId="{AB118B83-7C05-4A13-B49A-CA42D75D8502}" destId="{581B6BFA-BA7A-4621-8E27-26EB785D400C}" srcOrd="3" destOrd="0" parTransId="{B2096C34-5EED-4277-9CAB-F987F0660716}" sibTransId="{245357CC-996B-4B9C-B75D-8E8770F1EC06}"/>
    <dgm:cxn modelId="{0223019B-7229-4188-BDD1-6EF1146F3D4A}" type="presOf" srcId="{AB118B83-7C05-4A13-B49A-CA42D75D8502}" destId="{316A977F-1EB1-4334-9D4C-305229125551}" srcOrd="0" destOrd="0" presId="urn:microsoft.com/office/officeart/2005/8/layout/process4"/>
    <dgm:cxn modelId="{3EDD3C64-31FA-457F-9349-88FEB39F31CC}" type="presOf" srcId="{EFFC2571-76B5-459A-9E80-D6881C3D823C}" destId="{A5DF6E0F-2F7D-401F-B557-4CDB8E7BFB7A}" srcOrd="0" destOrd="0" presId="urn:microsoft.com/office/officeart/2005/8/layout/process4"/>
    <dgm:cxn modelId="{E2849664-AF57-4348-B40F-4E567E86A524}" type="presOf" srcId="{ED9A5668-D4AA-42A2-891D-D3B03EF09026}" destId="{7EC011DA-6A15-41D7-855A-9C72A5861829}" srcOrd="0" destOrd="0" presId="urn:microsoft.com/office/officeart/2005/8/layout/process4"/>
    <dgm:cxn modelId="{CF5BE692-07E2-48DC-B09A-F4D33D6D9FCA}" type="presOf" srcId="{718175EA-F2CE-4873-8CE9-E3BABBF36DD0}" destId="{1688E161-D75E-4DB6-BCAC-19D364CF72D0}" srcOrd="0" destOrd="0" presId="urn:microsoft.com/office/officeart/2005/8/layout/process4"/>
    <dgm:cxn modelId="{EF66BE19-275E-424E-8C2B-644078D3D607}" srcId="{AB118B83-7C05-4A13-B49A-CA42D75D8502}" destId="{EFFC2571-76B5-459A-9E80-D6881C3D823C}" srcOrd="2" destOrd="0" parTransId="{54E57B7A-EB88-4AE7-9F1A-1982EA244214}" sibTransId="{93BE9C81-01E3-42C2-B5B0-8997D8A65B24}"/>
    <dgm:cxn modelId="{34299445-C39E-4F7C-B0F8-A893F6A59BB0}" srcId="{AB118B83-7C05-4A13-B49A-CA42D75D8502}" destId="{718175EA-F2CE-4873-8CE9-E3BABBF36DD0}" srcOrd="1" destOrd="0" parTransId="{F22E13F0-7C0E-498B-8C6E-2F3C077E2666}" sibTransId="{FBC0F991-2811-432E-90A2-EA86043544C2}"/>
    <dgm:cxn modelId="{A09E52F9-0CB1-43DD-9723-3A5095E5ACB3}" srcId="{AB118B83-7C05-4A13-B49A-CA42D75D8502}" destId="{ED9A5668-D4AA-42A2-891D-D3B03EF09026}" srcOrd="0" destOrd="0" parTransId="{C8F654CE-8E81-41B1-A1B0-43C1CDF0A58A}" sibTransId="{8B28A171-1EC2-4332-87C4-41727C654F72}"/>
    <dgm:cxn modelId="{38055E8D-6CD3-4656-8864-E25EEC9B95AE}" type="presOf" srcId="{581B6BFA-BA7A-4621-8E27-26EB785D400C}" destId="{0DDBB7C8-D9E9-4E84-A9D4-902DDE6BD69D}" srcOrd="0" destOrd="0" presId="urn:microsoft.com/office/officeart/2005/8/layout/process4"/>
    <dgm:cxn modelId="{3257499C-12E5-450B-9194-3DDF1E44057E}" type="presParOf" srcId="{316A977F-1EB1-4334-9D4C-305229125551}" destId="{35BB4831-07AA-4A90-AA0C-95659A8E0C66}" srcOrd="0" destOrd="0" presId="urn:microsoft.com/office/officeart/2005/8/layout/process4"/>
    <dgm:cxn modelId="{3CAF475C-05E4-4AA8-9DF1-31BCB8291618}" type="presParOf" srcId="{35BB4831-07AA-4A90-AA0C-95659A8E0C66}" destId="{0DDBB7C8-D9E9-4E84-A9D4-902DDE6BD69D}" srcOrd="0" destOrd="0" presId="urn:microsoft.com/office/officeart/2005/8/layout/process4"/>
    <dgm:cxn modelId="{C000FD84-F0BC-4867-BDDC-4B7344A484C9}" type="presParOf" srcId="{316A977F-1EB1-4334-9D4C-305229125551}" destId="{31BC704B-F9FB-4816-81B3-5B4B50149D14}" srcOrd="1" destOrd="0" presId="urn:microsoft.com/office/officeart/2005/8/layout/process4"/>
    <dgm:cxn modelId="{EF024C86-F70A-4FEC-88C7-BC9FFF38D69F}" type="presParOf" srcId="{316A977F-1EB1-4334-9D4C-305229125551}" destId="{E4B021B3-1C67-4478-B743-F197D72EE29D}" srcOrd="2" destOrd="0" presId="urn:microsoft.com/office/officeart/2005/8/layout/process4"/>
    <dgm:cxn modelId="{C80FE354-88F7-498F-9903-1B5880B44F14}" type="presParOf" srcId="{E4B021B3-1C67-4478-B743-F197D72EE29D}" destId="{A5DF6E0F-2F7D-401F-B557-4CDB8E7BFB7A}" srcOrd="0" destOrd="0" presId="urn:microsoft.com/office/officeart/2005/8/layout/process4"/>
    <dgm:cxn modelId="{5778D0F8-1A21-478B-8417-C7E48E834366}" type="presParOf" srcId="{316A977F-1EB1-4334-9D4C-305229125551}" destId="{01DDD51C-734A-4674-9559-B73F32E28E47}" srcOrd="3" destOrd="0" presId="urn:microsoft.com/office/officeart/2005/8/layout/process4"/>
    <dgm:cxn modelId="{CCCADC29-8D59-4A9C-A03A-73B3F36019E9}" type="presParOf" srcId="{316A977F-1EB1-4334-9D4C-305229125551}" destId="{9F97E886-7C0B-4DEB-9935-FE613F40E0CE}" srcOrd="4" destOrd="0" presId="urn:microsoft.com/office/officeart/2005/8/layout/process4"/>
    <dgm:cxn modelId="{7C4BCFC3-09EC-4EC5-B026-211FE5813477}" type="presParOf" srcId="{9F97E886-7C0B-4DEB-9935-FE613F40E0CE}" destId="{1688E161-D75E-4DB6-BCAC-19D364CF72D0}" srcOrd="0" destOrd="0" presId="urn:microsoft.com/office/officeart/2005/8/layout/process4"/>
    <dgm:cxn modelId="{507BC5B9-9DA2-458B-AD94-A9D8D5E7EA06}" type="presParOf" srcId="{316A977F-1EB1-4334-9D4C-305229125551}" destId="{FE88C8A5-29C2-4089-A32F-9A1A3A39134E}" srcOrd="5" destOrd="0" presId="urn:microsoft.com/office/officeart/2005/8/layout/process4"/>
    <dgm:cxn modelId="{BCFDF231-D586-4B11-A5A8-6949992DF926}" type="presParOf" srcId="{316A977F-1EB1-4334-9D4C-305229125551}" destId="{EA62E2E5-A201-4793-8239-85BE4487CF07}" srcOrd="6" destOrd="0" presId="urn:microsoft.com/office/officeart/2005/8/layout/process4"/>
    <dgm:cxn modelId="{9B8C3511-A4A7-438B-8F55-2C321A4BF721}" type="presParOf" srcId="{EA62E2E5-A201-4793-8239-85BE4487CF07}" destId="{7EC011DA-6A15-41D7-855A-9C72A586182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334625-3FFB-4606-B69D-93463590CE37}" type="doc">
      <dgm:prSet loTypeId="urn:microsoft.com/office/officeart/2008/layout/AscendingPictureAccentProcess" loCatId="picture" qsTypeId="urn:microsoft.com/office/officeart/2005/8/quickstyle/simple1" qsCatId="simple" csTypeId="urn:microsoft.com/office/officeart/2005/8/colors/accent3_2" csCatId="accent3" phldr="1"/>
      <dgm:spPr/>
      <dgm:t>
        <a:bodyPr/>
        <a:lstStyle/>
        <a:p>
          <a:endParaRPr lang="en-US"/>
        </a:p>
      </dgm:t>
    </dgm:pt>
    <dgm:pt modelId="{742DAF6C-A606-4A22-80EF-854AD88DD2D3}">
      <dgm:prSet phldrT="[Text]"/>
      <dgm:spPr/>
      <dgm:t>
        <a:bodyPr/>
        <a:lstStyle/>
        <a:p>
          <a:r>
            <a:rPr lang="en-US" dirty="0" smtClean="0"/>
            <a:t>CEO COMMITMENT</a:t>
          </a:r>
          <a:endParaRPr lang="en-US" dirty="0"/>
        </a:p>
      </dgm:t>
    </dgm:pt>
    <dgm:pt modelId="{AA14B4A6-3CC9-49CD-AE41-0C0A49E747C6}" type="parTrans" cxnId="{08BA67FA-ECAD-4F4C-B192-D3F152CA6C36}">
      <dgm:prSet/>
      <dgm:spPr/>
      <dgm:t>
        <a:bodyPr/>
        <a:lstStyle/>
        <a:p>
          <a:endParaRPr lang="en-US"/>
        </a:p>
      </dgm:t>
    </dgm:pt>
    <dgm:pt modelId="{02443B7F-A719-4F41-9967-93CB8B9C3F71}" type="sibTrans" cxnId="{08BA67FA-ECAD-4F4C-B192-D3F152CA6C36}">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65A8FA96-D408-4A56-A376-8134EF8D27DA}">
      <dgm:prSet phldrT="[Text]"/>
      <dgm:spPr/>
      <dgm:t>
        <a:bodyPr/>
        <a:lstStyle/>
        <a:p>
          <a:r>
            <a:rPr lang="en-US" dirty="0" smtClean="0"/>
            <a:t>SELF-REPORTED COMPLIANCE</a:t>
          </a:r>
          <a:endParaRPr lang="en-US" dirty="0"/>
        </a:p>
      </dgm:t>
    </dgm:pt>
    <dgm:pt modelId="{0A7BB225-422B-4079-B575-99D0447B6C1D}" type="sibTrans" cxnId="{DE948186-81BA-467E-AA52-7F0CF76B78F1}">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8A42EE21-CF35-4A82-BE5F-4497DF30DDB9}" type="parTrans" cxnId="{DE948186-81BA-467E-AA52-7F0CF76B78F1}">
      <dgm:prSet/>
      <dgm:spPr/>
      <dgm:t>
        <a:bodyPr/>
        <a:lstStyle/>
        <a:p>
          <a:endParaRPr lang="en-US"/>
        </a:p>
      </dgm:t>
    </dgm:pt>
    <dgm:pt modelId="{1479A956-8DEF-43A0-8AD5-4EEEBFDDEBCB}">
      <dgm:prSet/>
      <dgm:spPr/>
      <dgm:t>
        <a:bodyPr/>
        <a:lstStyle/>
        <a:p>
          <a:r>
            <a:rPr lang="en-US" dirty="0" smtClean="0"/>
            <a:t>100% VERIFIED SUCCESS</a:t>
          </a:r>
          <a:endParaRPr lang="en-US" dirty="0"/>
        </a:p>
      </dgm:t>
    </dgm:pt>
    <dgm:pt modelId="{4BEA2B67-15B7-4455-B8C5-255598612029}" type="parTrans" cxnId="{D82D6963-3B8D-4B46-B68C-98388DFCC8F9}">
      <dgm:prSet/>
      <dgm:spPr/>
      <dgm:t>
        <a:bodyPr/>
        <a:lstStyle/>
        <a:p>
          <a:endParaRPr lang="en-US"/>
        </a:p>
      </dgm:t>
    </dgm:pt>
    <dgm:pt modelId="{D45D4861-1EA6-47F6-93AD-2320F0234A3E}" type="sibTrans" cxnId="{D82D6963-3B8D-4B46-B68C-98388DFCC8F9}">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0F980F8A-B912-41F4-AF90-5471F823CD51}" type="pres">
      <dgm:prSet presAssocID="{21334625-3FFB-4606-B69D-93463590CE37}" presName="Name0" presStyleCnt="0">
        <dgm:presLayoutVars>
          <dgm:chMax val="7"/>
          <dgm:chPref val="7"/>
          <dgm:dir/>
        </dgm:presLayoutVars>
      </dgm:prSet>
      <dgm:spPr/>
      <dgm:t>
        <a:bodyPr/>
        <a:lstStyle/>
        <a:p>
          <a:endParaRPr lang="en-US"/>
        </a:p>
      </dgm:t>
    </dgm:pt>
    <dgm:pt modelId="{A16FA4FC-6491-468B-B35F-E6891C097C84}" type="pres">
      <dgm:prSet presAssocID="{21334625-3FFB-4606-B69D-93463590CE37}" presName="dot1" presStyleLbl="alignNode1" presStyleIdx="0" presStyleCnt="12"/>
      <dgm:spPr/>
      <dgm:t>
        <a:bodyPr/>
        <a:lstStyle/>
        <a:p>
          <a:endParaRPr lang="en-US"/>
        </a:p>
      </dgm:t>
    </dgm:pt>
    <dgm:pt modelId="{8DA86326-EDF3-4B00-B25B-1207ADCF6C6D}" type="pres">
      <dgm:prSet presAssocID="{21334625-3FFB-4606-B69D-93463590CE37}" presName="dot2" presStyleLbl="alignNode1" presStyleIdx="1" presStyleCnt="12"/>
      <dgm:spPr/>
      <dgm:t>
        <a:bodyPr/>
        <a:lstStyle/>
        <a:p>
          <a:endParaRPr lang="en-US"/>
        </a:p>
      </dgm:t>
    </dgm:pt>
    <dgm:pt modelId="{F0FAF690-469B-4B04-B0D6-48A5AF66C351}" type="pres">
      <dgm:prSet presAssocID="{21334625-3FFB-4606-B69D-93463590CE37}" presName="dot3" presStyleLbl="alignNode1" presStyleIdx="2" presStyleCnt="12"/>
      <dgm:spPr/>
      <dgm:t>
        <a:bodyPr/>
        <a:lstStyle/>
        <a:p>
          <a:endParaRPr lang="en-US"/>
        </a:p>
      </dgm:t>
    </dgm:pt>
    <dgm:pt modelId="{A38DC11D-8F7A-4599-9E45-D36E3208D6AC}" type="pres">
      <dgm:prSet presAssocID="{21334625-3FFB-4606-B69D-93463590CE37}" presName="dot4" presStyleLbl="alignNode1" presStyleIdx="3" presStyleCnt="12"/>
      <dgm:spPr/>
      <dgm:t>
        <a:bodyPr/>
        <a:lstStyle/>
        <a:p>
          <a:endParaRPr lang="en-US"/>
        </a:p>
      </dgm:t>
    </dgm:pt>
    <dgm:pt modelId="{4346F3EB-73BE-4918-8420-A91FF7F537A5}" type="pres">
      <dgm:prSet presAssocID="{21334625-3FFB-4606-B69D-93463590CE37}" presName="dot5" presStyleLbl="alignNode1" presStyleIdx="4" presStyleCnt="12"/>
      <dgm:spPr/>
      <dgm:t>
        <a:bodyPr/>
        <a:lstStyle/>
        <a:p>
          <a:endParaRPr lang="en-US"/>
        </a:p>
      </dgm:t>
    </dgm:pt>
    <dgm:pt modelId="{68E460A5-0CE3-4CC8-83B2-A20F5234719E}" type="pres">
      <dgm:prSet presAssocID="{21334625-3FFB-4606-B69D-93463590CE37}" presName="dotArrow1" presStyleLbl="alignNode1" presStyleIdx="5" presStyleCnt="12"/>
      <dgm:spPr/>
      <dgm:t>
        <a:bodyPr/>
        <a:lstStyle/>
        <a:p>
          <a:endParaRPr lang="en-US"/>
        </a:p>
      </dgm:t>
    </dgm:pt>
    <dgm:pt modelId="{97970968-8DEC-4147-AB52-4126323D1DAC}" type="pres">
      <dgm:prSet presAssocID="{21334625-3FFB-4606-B69D-93463590CE37}" presName="dotArrow2" presStyleLbl="alignNode1" presStyleIdx="6" presStyleCnt="12"/>
      <dgm:spPr/>
      <dgm:t>
        <a:bodyPr/>
        <a:lstStyle/>
        <a:p>
          <a:endParaRPr lang="en-US"/>
        </a:p>
      </dgm:t>
    </dgm:pt>
    <dgm:pt modelId="{671499B6-8918-41D1-AA66-8E22B60B7B84}" type="pres">
      <dgm:prSet presAssocID="{21334625-3FFB-4606-B69D-93463590CE37}" presName="dotArrow3" presStyleLbl="alignNode1" presStyleIdx="7" presStyleCnt="12"/>
      <dgm:spPr/>
      <dgm:t>
        <a:bodyPr/>
        <a:lstStyle/>
        <a:p>
          <a:endParaRPr lang="en-US"/>
        </a:p>
      </dgm:t>
    </dgm:pt>
    <dgm:pt modelId="{A0B7D5C9-4687-4C2B-962C-BB98419E3B4A}" type="pres">
      <dgm:prSet presAssocID="{21334625-3FFB-4606-B69D-93463590CE37}" presName="dotArrow4" presStyleLbl="alignNode1" presStyleIdx="8" presStyleCnt="12"/>
      <dgm:spPr/>
      <dgm:t>
        <a:bodyPr/>
        <a:lstStyle/>
        <a:p>
          <a:endParaRPr lang="en-US"/>
        </a:p>
      </dgm:t>
    </dgm:pt>
    <dgm:pt modelId="{6BB55B04-AB17-4140-B404-4D6F9DD441A3}" type="pres">
      <dgm:prSet presAssocID="{21334625-3FFB-4606-B69D-93463590CE37}" presName="dotArrow5" presStyleLbl="alignNode1" presStyleIdx="9" presStyleCnt="12"/>
      <dgm:spPr/>
      <dgm:t>
        <a:bodyPr/>
        <a:lstStyle/>
        <a:p>
          <a:endParaRPr lang="en-US"/>
        </a:p>
      </dgm:t>
    </dgm:pt>
    <dgm:pt modelId="{5BA7CA85-EB0D-4AF9-AC00-10869475B1E2}" type="pres">
      <dgm:prSet presAssocID="{21334625-3FFB-4606-B69D-93463590CE37}" presName="dotArrow6" presStyleLbl="alignNode1" presStyleIdx="10" presStyleCnt="12"/>
      <dgm:spPr/>
      <dgm:t>
        <a:bodyPr/>
        <a:lstStyle/>
        <a:p>
          <a:endParaRPr lang="en-US"/>
        </a:p>
      </dgm:t>
    </dgm:pt>
    <dgm:pt modelId="{0ECFE82D-600C-4FBC-AE4A-AD6644C7812B}" type="pres">
      <dgm:prSet presAssocID="{21334625-3FFB-4606-B69D-93463590CE37}" presName="dotArrow7" presStyleLbl="alignNode1" presStyleIdx="11" presStyleCnt="12"/>
      <dgm:spPr/>
      <dgm:t>
        <a:bodyPr/>
        <a:lstStyle/>
        <a:p>
          <a:endParaRPr lang="en-US"/>
        </a:p>
      </dgm:t>
    </dgm:pt>
    <dgm:pt modelId="{DFB2CF92-E34F-4570-AF72-A02A19F809BC}" type="pres">
      <dgm:prSet presAssocID="{742DAF6C-A606-4A22-80EF-854AD88DD2D3}" presName="parTx1" presStyleLbl="node1" presStyleIdx="0" presStyleCnt="3"/>
      <dgm:spPr/>
      <dgm:t>
        <a:bodyPr/>
        <a:lstStyle/>
        <a:p>
          <a:endParaRPr lang="en-US"/>
        </a:p>
      </dgm:t>
    </dgm:pt>
    <dgm:pt modelId="{9D8788ED-BFD8-4935-BCB2-38BEA339E24C}" type="pres">
      <dgm:prSet presAssocID="{02443B7F-A719-4F41-9967-93CB8B9C3F71}" presName="picture1" presStyleCnt="0"/>
      <dgm:spPr/>
      <dgm:t>
        <a:bodyPr/>
        <a:lstStyle/>
        <a:p>
          <a:endParaRPr lang="en-US"/>
        </a:p>
      </dgm:t>
    </dgm:pt>
    <dgm:pt modelId="{046834DB-52B7-4506-BE54-D498ECC6FAAE}" type="pres">
      <dgm:prSet presAssocID="{02443B7F-A719-4F41-9967-93CB8B9C3F71}" presName="imageRepeatNode" presStyleLbl="fgImgPlace1" presStyleIdx="0" presStyleCnt="3"/>
      <dgm:spPr/>
      <dgm:t>
        <a:bodyPr/>
        <a:lstStyle/>
        <a:p>
          <a:endParaRPr lang="en-US"/>
        </a:p>
      </dgm:t>
    </dgm:pt>
    <dgm:pt modelId="{191E47F9-1017-4816-B50D-FAE686671CE8}" type="pres">
      <dgm:prSet presAssocID="{65A8FA96-D408-4A56-A376-8134EF8D27DA}" presName="parTx2" presStyleLbl="node1" presStyleIdx="1" presStyleCnt="3"/>
      <dgm:spPr/>
      <dgm:t>
        <a:bodyPr/>
        <a:lstStyle/>
        <a:p>
          <a:endParaRPr lang="en-US"/>
        </a:p>
      </dgm:t>
    </dgm:pt>
    <dgm:pt modelId="{013C1D02-9391-436A-8E46-2B17BB1A0440}" type="pres">
      <dgm:prSet presAssocID="{0A7BB225-422B-4079-B575-99D0447B6C1D}" presName="picture2" presStyleCnt="0"/>
      <dgm:spPr/>
      <dgm:t>
        <a:bodyPr/>
        <a:lstStyle/>
        <a:p>
          <a:endParaRPr lang="en-US"/>
        </a:p>
      </dgm:t>
    </dgm:pt>
    <dgm:pt modelId="{D507B329-F9CF-49E9-A10A-0BB2688D6AB8}" type="pres">
      <dgm:prSet presAssocID="{0A7BB225-422B-4079-B575-99D0447B6C1D}" presName="imageRepeatNode" presStyleLbl="fgImgPlace1" presStyleIdx="1" presStyleCnt="3" custLinFactNeighborX="1657" custLinFactNeighborY="4144"/>
      <dgm:spPr/>
      <dgm:t>
        <a:bodyPr/>
        <a:lstStyle/>
        <a:p>
          <a:endParaRPr lang="en-US"/>
        </a:p>
      </dgm:t>
    </dgm:pt>
    <dgm:pt modelId="{19E4625C-7D67-4F17-9074-BA109EA09723}" type="pres">
      <dgm:prSet presAssocID="{1479A956-8DEF-43A0-8AD5-4EEEBFDDEBCB}" presName="parTx3" presStyleLbl="node1" presStyleIdx="2" presStyleCnt="3"/>
      <dgm:spPr/>
      <dgm:t>
        <a:bodyPr/>
        <a:lstStyle/>
        <a:p>
          <a:endParaRPr lang="en-US"/>
        </a:p>
      </dgm:t>
    </dgm:pt>
    <dgm:pt modelId="{5538C32A-BA53-4BDA-8154-893130F7BCE2}" type="pres">
      <dgm:prSet presAssocID="{D45D4861-1EA6-47F6-93AD-2320F0234A3E}" presName="picture3" presStyleCnt="0"/>
      <dgm:spPr/>
      <dgm:t>
        <a:bodyPr/>
        <a:lstStyle/>
        <a:p>
          <a:endParaRPr lang="en-US"/>
        </a:p>
      </dgm:t>
    </dgm:pt>
    <dgm:pt modelId="{BB18E47B-9DA0-492E-BABD-4FD0AA9D8B51}" type="pres">
      <dgm:prSet presAssocID="{D45D4861-1EA6-47F6-93AD-2320F0234A3E}" presName="imageRepeatNode" presStyleLbl="fgImgPlace1" presStyleIdx="2" presStyleCnt="3"/>
      <dgm:spPr/>
      <dgm:t>
        <a:bodyPr/>
        <a:lstStyle/>
        <a:p>
          <a:endParaRPr lang="en-US"/>
        </a:p>
      </dgm:t>
    </dgm:pt>
  </dgm:ptLst>
  <dgm:cxnLst>
    <dgm:cxn modelId="{84F57E9F-CBAA-4386-AFCE-A341863A3CFD}" type="presOf" srcId="{1479A956-8DEF-43A0-8AD5-4EEEBFDDEBCB}" destId="{19E4625C-7D67-4F17-9074-BA109EA09723}" srcOrd="0" destOrd="0" presId="urn:microsoft.com/office/officeart/2008/layout/AscendingPictureAccentProcess"/>
    <dgm:cxn modelId="{5725A319-34F4-4971-9966-5916741CAEEE}" type="presOf" srcId="{D45D4861-1EA6-47F6-93AD-2320F0234A3E}" destId="{BB18E47B-9DA0-492E-BABD-4FD0AA9D8B51}" srcOrd="0" destOrd="0" presId="urn:microsoft.com/office/officeart/2008/layout/AscendingPictureAccentProcess"/>
    <dgm:cxn modelId="{07DB7A55-7708-4FA4-9CB3-99081B3EA59E}" type="presOf" srcId="{0A7BB225-422B-4079-B575-99D0447B6C1D}" destId="{D507B329-F9CF-49E9-A10A-0BB2688D6AB8}" srcOrd="0" destOrd="0" presId="urn:microsoft.com/office/officeart/2008/layout/AscendingPictureAccentProcess"/>
    <dgm:cxn modelId="{D82D6963-3B8D-4B46-B68C-98388DFCC8F9}" srcId="{21334625-3FFB-4606-B69D-93463590CE37}" destId="{1479A956-8DEF-43A0-8AD5-4EEEBFDDEBCB}" srcOrd="2" destOrd="0" parTransId="{4BEA2B67-15B7-4455-B8C5-255598612029}" sibTransId="{D45D4861-1EA6-47F6-93AD-2320F0234A3E}"/>
    <dgm:cxn modelId="{357C256B-F8E6-43BB-95E4-C4BBE7AE68E5}" type="presOf" srcId="{742DAF6C-A606-4A22-80EF-854AD88DD2D3}" destId="{DFB2CF92-E34F-4570-AF72-A02A19F809BC}" srcOrd="0" destOrd="0" presId="urn:microsoft.com/office/officeart/2008/layout/AscendingPictureAccentProcess"/>
    <dgm:cxn modelId="{6EF0686A-CD29-4327-9D98-86E53C78308B}" type="presOf" srcId="{21334625-3FFB-4606-B69D-93463590CE37}" destId="{0F980F8A-B912-41F4-AF90-5471F823CD51}" srcOrd="0" destOrd="0" presId="urn:microsoft.com/office/officeart/2008/layout/AscendingPictureAccentProcess"/>
    <dgm:cxn modelId="{DE948186-81BA-467E-AA52-7F0CF76B78F1}" srcId="{21334625-3FFB-4606-B69D-93463590CE37}" destId="{65A8FA96-D408-4A56-A376-8134EF8D27DA}" srcOrd="1" destOrd="0" parTransId="{8A42EE21-CF35-4A82-BE5F-4497DF30DDB9}" sibTransId="{0A7BB225-422B-4079-B575-99D0447B6C1D}"/>
    <dgm:cxn modelId="{8978F02F-9AA6-416D-A718-4D1D882B29F3}" type="presOf" srcId="{65A8FA96-D408-4A56-A376-8134EF8D27DA}" destId="{191E47F9-1017-4816-B50D-FAE686671CE8}" srcOrd="0" destOrd="0" presId="urn:microsoft.com/office/officeart/2008/layout/AscendingPictureAccentProcess"/>
    <dgm:cxn modelId="{03DEF8B1-5DC5-45CC-B85E-6A8289DB1F4E}" type="presOf" srcId="{02443B7F-A719-4F41-9967-93CB8B9C3F71}" destId="{046834DB-52B7-4506-BE54-D498ECC6FAAE}" srcOrd="0" destOrd="0" presId="urn:microsoft.com/office/officeart/2008/layout/AscendingPictureAccentProcess"/>
    <dgm:cxn modelId="{08BA67FA-ECAD-4F4C-B192-D3F152CA6C36}" srcId="{21334625-3FFB-4606-B69D-93463590CE37}" destId="{742DAF6C-A606-4A22-80EF-854AD88DD2D3}" srcOrd="0" destOrd="0" parTransId="{AA14B4A6-3CC9-49CD-AE41-0C0A49E747C6}" sibTransId="{02443B7F-A719-4F41-9967-93CB8B9C3F71}"/>
    <dgm:cxn modelId="{F06454DC-BE4C-460E-A358-55080DB9B5A4}" type="presParOf" srcId="{0F980F8A-B912-41F4-AF90-5471F823CD51}" destId="{A16FA4FC-6491-468B-B35F-E6891C097C84}" srcOrd="0" destOrd="0" presId="urn:microsoft.com/office/officeart/2008/layout/AscendingPictureAccentProcess"/>
    <dgm:cxn modelId="{7AC52523-2142-4B33-9CE6-56741545D362}" type="presParOf" srcId="{0F980F8A-B912-41F4-AF90-5471F823CD51}" destId="{8DA86326-EDF3-4B00-B25B-1207ADCF6C6D}" srcOrd="1" destOrd="0" presId="urn:microsoft.com/office/officeart/2008/layout/AscendingPictureAccentProcess"/>
    <dgm:cxn modelId="{53A9301B-2447-4A95-8A2C-E501FF940CE0}" type="presParOf" srcId="{0F980F8A-B912-41F4-AF90-5471F823CD51}" destId="{F0FAF690-469B-4B04-B0D6-48A5AF66C351}" srcOrd="2" destOrd="0" presId="urn:microsoft.com/office/officeart/2008/layout/AscendingPictureAccentProcess"/>
    <dgm:cxn modelId="{5F15001D-77E0-47D0-84CD-1D66B84D5B0C}" type="presParOf" srcId="{0F980F8A-B912-41F4-AF90-5471F823CD51}" destId="{A38DC11D-8F7A-4599-9E45-D36E3208D6AC}" srcOrd="3" destOrd="0" presId="urn:microsoft.com/office/officeart/2008/layout/AscendingPictureAccentProcess"/>
    <dgm:cxn modelId="{9FBF8DAE-1B7C-48E6-A591-FDC6584C72CC}" type="presParOf" srcId="{0F980F8A-B912-41F4-AF90-5471F823CD51}" destId="{4346F3EB-73BE-4918-8420-A91FF7F537A5}" srcOrd="4" destOrd="0" presId="urn:microsoft.com/office/officeart/2008/layout/AscendingPictureAccentProcess"/>
    <dgm:cxn modelId="{C153B9E7-8471-4B4B-AED6-49DFDB7BA689}" type="presParOf" srcId="{0F980F8A-B912-41F4-AF90-5471F823CD51}" destId="{68E460A5-0CE3-4CC8-83B2-A20F5234719E}" srcOrd="5" destOrd="0" presId="urn:microsoft.com/office/officeart/2008/layout/AscendingPictureAccentProcess"/>
    <dgm:cxn modelId="{EFFDEE4D-6BE5-4489-9254-5951FBEB3FC5}" type="presParOf" srcId="{0F980F8A-B912-41F4-AF90-5471F823CD51}" destId="{97970968-8DEC-4147-AB52-4126323D1DAC}" srcOrd="6" destOrd="0" presId="urn:microsoft.com/office/officeart/2008/layout/AscendingPictureAccentProcess"/>
    <dgm:cxn modelId="{2DE16338-0B71-4C2B-A92F-EAA0F7C8F8DF}" type="presParOf" srcId="{0F980F8A-B912-41F4-AF90-5471F823CD51}" destId="{671499B6-8918-41D1-AA66-8E22B60B7B84}" srcOrd="7" destOrd="0" presId="urn:microsoft.com/office/officeart/2008/layout/AscendingPictureAccentProcess"/>
    <dgm:cxn modelId="{F4FAB167-538B-414C-90DA-08D918FD68BC}" type="presParOf" srcId="{0F980F8A-B912-41F4-AF90-5471F823CD51}" destId="{A0B7D5C9-4687-4C2B-962C-BB98419E3B4A}" srcOrd="8" destOrd="0" presId="urn:microsoft.com/office/officeart/2008/layout/AscendingPictureAccentProcess"/>
    <dgm:cxn modelId="{7628709E-F751-4581-BD6F-9F971FA2235F}" type="presParOf" srcId="{0F980F8A-B912-41F4-AF90-5471F823CD51}" destId="{6BB55B04-AB17-4140-B404-4D6F9DD441A3}" srcOrd="9" destOrd="0" presId="urn:microsoft.com/office/officeart/2008/layout/AscendingPictureAccentProcess"/>
    <dgm:cxn modelId="{8534A316-A70A-4323-9823-353911322CB2}" type="presParOf" srcId="{0F980F8A-B912-41F4-AF90-5471F823CD51}" destId="{5BA7CA85-EB0D-4AF9-AC00-10869475B1E2}" srcOrd="10" destOrd="0" presId="urn:microsoft.com/office/officeart/2008/layout/AscendingPictureAccentProcess"/>
    <dgm:cxn modelId="{F8662569-DFBD-416F-AEA9-32DF6DACDE0A}" type="presParOf" srcId="{0F980F8A-B912-41F4-AF90-5471F823CD51}" destId="{0ECFE82D-600C-4FBC-AE4A-AD6644C7812B}" srcOrd="11" destOrd="0" presId="urn:microsoft.com/office/officeart/2008/layout/AscendingPictureAccentProcess"/>
    <dgm:cxn modelId="{ECF37CDC-CEC4-478D-8CE8-8B97E044B680}" type="presParOf" srcId="{0F980F8A-B912-41F4-AF90-5471F823CD51}" destId="{DFB2CF92-E34F-4570-AF72-A02A19F809BC}" srcOrd="12" destOrd="0" presId="urn:microsoft.com/office/officeart/2008/layout/AscendingPictureAccentProcess"/>
    <dgm:cxn modelId="{A5F1B626-D453-4E65-80E9-3B21F645982A}" type="presParOf" srcId="{0F980F8A-B912-41F4-AF90-5471F823CD51}" destId="{9D8788ED-BFD8-4935-BCB2-38BEA339E24C}" srcOrd="13" destOrd="0" presId="urn:microsoft.com/office/officeart/2008/layout/AscendingPictureAccentProcess"/>
    <dgm:cxn modelId="{CC256130-65BD-4E13-9A82-7CEEE82CD2D6}" type="presParOf" srcId="{9D8788ED-BFD8-4935-BCB2-38BEA339E24C}" destId="{046834DB-52B7-4506-BE54-D498ECC6FAAE}" srcOrd="0" destOrd="0" presId="urn:microsoft.com/office/officeart/2008/layout/AscendingPictureAccentProcess"/>
    <dgm:cxn modelId="{5327D4B5-1594-43A1-B4F2-6C68570EA5D2}" type="presParOf" srcId="{0F980F8A-B912-41F4-AF90-5471F823CD51}" destId="{191E47F9-1017-4816-B50D-FAE686671CE8}" srcOrd="14" destOrd="0" presId="urn:microsoft.com/office/officeart/2008/layout/AscendingPictureAccentProcess"/>
    <dgm:cxn modelId="{F791A000-4B40-4208-9C25-E5B50865EB01}" type="presParOf" srcId="{0F980F8A-B912-41F4-AF90-5471F823CD51}" destId="{013C1D02-9391-436A-8E46-2B17BB1A0440}" srcOrd="15" destOrd="0" presId="urn:microsoft.com/office/officeart/2008/layout/AscendingPictureAccentProcess"/>
    <dgm:cxn modelId="{94A4D881-E248-4810-9D3E-B94BF609F5AB}" type="presParOf" srcId="{013C1D02-9391-436A-8E46-2B17BB1A0440}" destId="{D507B329-F9CF-49E9-A10A-0BB2688D6AB8}" srcOrd="0" destOrd="0" presId="urn:microsoft.com/office/officeart/2008/layout/AscendingPictureAccentProcess"/>
    <dgm:cxn modelId="{F090E6F9-30BC-49B4-B35C-19CD952AD12C}" type="presParOf" srcId="{0F980F8A-B912-41F4-AF90-5471F823CD51}" destId="{19E4625C-7D67-4F17-9074-BA109EA09723}" srcOrd="16" destOrd="0" presId="urn:microsoft.com/office/officeart/2008/layout/AscendingPictureAccentProcess"/>
    <dgm:cxn modelId="{D0287DAF-18AE-4B2D-B7ED-FDDA3C44B170}" type="presParOf" srcId="{0F980F8A-B912-41F4-AF90-5471F823CD51}" destId="{5538C32A-BA53-4BDA-8154-893130F7BCE2}" srcOrd="17" destOrd="0" presId="urn:microsoft.com/office/officeart/2008/layout/AscendingPictureAccentProcess"/>
    <dgm:cxn modelId="{5A60B8B1-A341-4EAB-A45A-502D1D9BC748}" type="presParOf" srcId="{5538C32A-BA53-4BDA-8154-893130F7BCE2}" destId="{BB18E47B-9DA0-492E-BABD-4FD0AA9D8B51}"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BC8F8-E567-45C9-993F-2BA3BBD80B66}">
      <dsp:nvSpPr>
        <dsp:cNvPr id="0" name=""/>
        <dsp:cNvSpPr/>
      </dsp:nvSpPr>
      <dsp:spPr>
        <a:xfrm>
          <a:off x="2426753" y="0"/>
          <a:ext cx="1575937" cy="1151909"/>
        </a:xfrm>
        <a:prstGeom prst="trapezoid">
          <a:avLst>
            <a:gd name="adj" fmla="val 6840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New National Program Model (MEND)</a:t>
          </a:r>
          <a:endParaRPr lang="en-US" sz="1400" b="1" kern="1200" dirty="0">
            <a:solidFill>
              <a:schemeClr val="bg1"/>
            </a:solidFill>
          </a:endParaRPr>
        </a:p>
      </dsp:txBody>
      <dsp:txXfrm>
        <a:off x="2426753" y="0"/>
        <a:ext cx="1575937" cy="1151909"/>
      </dsp:txXfrm>
    </dsp:sp>
    <dsp:sp modelId="{9ABC0E4E-46C5-4C89-894E-51ACB918B917}">
      <dsp:nvSpPr>
        <dsp:cNvPr id="0" name=""/>
        <dsp:cNvSpPr/>
      </dsp:nvSpPr>
      <dsp:spPr>
        <a:xfrm>
          <a:off x="1272592" y="1151909"/>
          <a:ext cx="3884259" cy="1687237"/>
        </a:xfrm>
        <a:prstGeom prst="trapezoid">
          <a:avLst>
            <a:gd name="adj" fmla="val 6840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baseline="0" dirty="0">
            <a:solidFill>
              <a:schemeClr val="accent2"/>
            </a:solidFill>
          </a:endParaRPr>
        </a:p>
      </dsp:txBody>
      <dsp:txXfrm>
        <a:off x="1952338" y="1151909"/>
        <a:ext cx="2524768" cy="1687237"/>
      </dsp:txXfrm>
    </dsp:sp>
    <dsp:sp modelId="{63044D7A-FCA0-466D-9B86-2531B7585F37}">
      <dsp:nvSpPr>
        <dsp:cNvPr id="0" name=""/>
        <dsp:cNvSpPr/>
      </dsp:nvSpPr>
      <dsp:spPr>
        <a:xfrm>
          <a:off x="484624" y="2839146"/>
          <a:ext cx="5460196" cy="1151909"/>
        </a:xfrm>
        <a:prstGeom prst="trapezoid">
          <a:avLst>
            <a:gd name="adj" fmla="val 6840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solidFill>
              <a:schemeClr val="accent2"/>
            </a:solidFill>
          </a:endParaRPr>
        </a:p>
      </dsp:txBody>
      <dsp:txXfrm>
        <a:off x="1440158" y="2839146"/>
        <a:ext cx="3549127" cy="1151909"/>
      </dsp:txXfrm>
    </dsp:sp>
    <dsp:sp modelId="{3B59FE78-AD22-4461-913A-C8769D0D50C3}">
      <dsp:nvSpPr>
        <dsp:cNvPr id="0" name=""/>
        <dsp:cNvSpPr/>
      </dsp:nvSpPr>
      <dsp:spPr>
        <a:xfrm>
          <a:off x="0" y="3991056"/>
          <a:ext cx="6429444" cy="708459"/>
        </a:xfrm>
        <a:prstGeom prst="trapezoid">
          <a:avLst>
            <a:gd name="adj" fmla="val 6840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en-US" sz="4200" kern="1200" dirty="0"/>
        </a:p>
      </dsp:txBody>
      <dsp:txXfrm>
        <a:off x="1125152" y="3991056"/>
        <a:ext cx="4179139" cy="708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BB7C8-D9E9-4E84-A9D4-902DDE6BD69D}">
      <dsp:nvSpPr>
        <dsp:cNvPr id="0" name=""/>
        <dsp:cNvSpPr/>
      </dsp:nvSpPr>
      <dsp:spPr>
        <a:xfrm>
          <a:off x="0" y="3569039"/>
          <a:ext cx="7886700" cy="780818"/>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April 2011:  NAA adopts standards</a:t>
          </a:r>
          <a:endParaRPr lang="en-US" sz="1800" kern="1200" dirty="0"/>
        </a:p>
      </dsp:txBody>
      <dsp:txXfrm>
        <a:off x="0" y="3569039"/>
        <a:ext cx="7886700" cy="780818"/>
      </dsp:txXfrm>
    </dsp:sp>
    <dsp:sp modelId="{A5DF6E0F-2F7D-401F-B557-4CDB8E7BFB7A}">
      <dsp:nvSpPr>
        <dsp:cNvPr id="0" name=""/>
        <dsp:cNvSpPr/>
      </dsp:nvSpPr>
      <dsp:spPr>
        <a:xfrm rot="10800000">
          <a:off x="0" y="2379853"/>
          <a:ext cx="7886700" cy="1200899"/>
        </a:xfrm>
        <a:prstGeom prst="upArrowCallou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January 2011: HOST submits standards to National Afterschool Association</a:t>
          </a:r>
          <a:endParaRPr lang="en-US" sz="1800" kern="1200" dirty="0"/>
        </a:p>
      </dsp:txBody>
      <dsp:txXfrm rot="10800000">
        <a:off x="0" y="2379853"/>
        <a:ext cx="7886700" cy="780308"/>
      </dsp:txXfrm>
    </dsp:sp>
    <dsp:sp modelId="{1688E161-D75E-4DB6-BCAC-19D364CF72D0}">
      <dsp:nvSpPr>
        <dsp:cNvPr id="0" name=""/>
        <dsp:cNvSpPr/>
      </dsp:nvSpPr>
      <dsp:spPr>
        <a:xfrm rot="10800000">
          <a:off x="0" y="1190666"/>
          <a:ext cx="7886700" cy="1200899"/>
        </a:xfrm>
        <a:prstGeom prst="upArrowCallou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January 2010:  RWJF grant for needs assessment and develop standards</a:t>
          </a:r>
          <a:endParaRPr lang="en-US" sz="1800" kern="1200" dirty="0"/>
        </a:p>
      </dsp:txBody>
      <dsp:txXfrm rot="10800000">
        <a:off x="0" y="1190666"/>
        <a:ext cx="7886700" cy="780308"/>
      </dsp:txXfrm>
    </dsp:sp>
    <dsp:sp modelId="{7EC011DA-6A15-41D7-855A-9C72A5861829}">
      <dsp:nvSpPr>
        <dsp:cNvPr id="0" name=""/>
        <dsp:cNvSpPr/>
      </dsp:nvSpPr>
      <dsp:spPr>
        <a:xfrm rot="10800000">
          <a:off x="0" y="1479"/>
          <a:ext cx="7886700" cy="1200899"/>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January 2009: Convene Healthy Out of School Time (HOST) Coalition.</a:t>
          </a:r>
          <a:endParaRPr lang="en-US" sz="1800" kern="1200" dirty="0"/>
        </a:p>
      </dsp:txBody>
      <dsp:txXfrm rot="10800000">
        <a:off x="0" y="1479"/>
        <a:ext cx="7886700" cy="780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FA4FC-6491-468B-B35F-E6891C097C84}">
      <dsp:nvSpPr>
        <dsp:cNvPr id="0" name=""/>
        <dsp:cNvSpPr/>
      </dsp:nvSpPr>
      <dsp:spPr>
        <a:xfrm>
          <a:off x="3031411" y="3389972"/>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86326-EDF3-4B00-B25B-1207ADCF6C6D}">
      <dsp:nvSpPr>
        <dsp:cNvPr id="0" name=""/>
        <dsp:cNvSpPr/>
      </dsp:nvSpPr>
      <dsp:spPr>
        <a:xfrm>
          <a:off x="2797768" y="3502445"/>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AF690-469B-4B04-B0D6-48A5AF66C351}">
      <dsp:nvSpPr>
        <dsp:cNvPr id="0" name=""/>
        <dsp:cNvSpPr/>
      </dsp:nvSpPr>
      <dsp:spPr>
        <a:xfrm>
          <a:off x="2552970" y="3591286"/>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8DC11D-8F7A-4599-9E45-D36E3208D6AC}">
      <dsp:nvSpPr>
        <dsp:cNvPr id="0" name=""/>
        <dsp:cNvSpPr/>
      </dsp:nvSpPr>
      <dsp:spPr>
        <a:xfrm>
          <a:off x="4153145" y="2087992"/>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6F3EB-73BE-4918-8420-A91FF7F537A5}">
      <dsp:nvSpPr>
        <dsp:cNvPr id="0" name=""/>
        <dsp:cNvSpPr/>
      </dsp:nvSpPr>
      <dsp:spPr>
        <a:xfrm>
          <a:off x="4058944" y="2316878"/>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460A5-0CE3-4CC8-83B2-A20F5234719E}">
      <dsp:nvSpPr>
        <dsp:cNvPr id="0" name=""/>
        <dsp:cNvSpPr/>
      </dsp:nvSpPr>
      <dsp:spPr>
        <a:xfrm>
          <a:off x="3992012" y="365002"/>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70968-8DEC-4147-AB52-4126323D1DAC}">
      <dsp:nvSpPr>
        <dsp:cNvPr id="0" name=""/>
        <dsp:cNvSpPr/>
      </dsp:nvSpPr>
      <dsp:spPr>
        <a:xfrm>
          <a:off x="4164300" y="255592"/>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499B6-8918-41D1-AA66-8E22B60B7B84}">
      <dsp:nvSpPr>
        <dsp:cNvPr id="0" name=""/>
        <dsp:cNvSpPr/>
      </dsp:nvSpPr>
      <dsp:spPr>
        <a:xfrm>
          <a:off x="4336589" y="146182"/>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7D5C9-4687-4C2B-962C-BB98419E3B4A}">
      <dsp:nvSpPr>
        <dsp:cNvPr id="0" name=""/>
        <dsp:cNvSpPr/>
      </dsp:nvSpPr>
      <dsp:spPr>
        <a:xfrm>
          <a:off x="4508877" y="255592"/>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B55B04-AB17-4140-B404-4D6F9DD441A3}">
      <dsp:nvSpPr>
        <dsp:cNvPr id="0" name=""/>
        <dsp:cNvSpPr/>
      </dsp:nvSpPr>
      <dsp:spPr>
        <a:xfrm>
          <a:off x="4681165" y="365002"/>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7CA85-EB0D-4AF9-AC00-10869475B1E2}">
      <dsp:nvSpPr>
        <dsp:cNvPr id="0" name=""/>
        <dsp:cNvSpPr/>
      </dsp:nvSpPr>
      <dsp:spPr>
        <a:xfrm>
          <a:off x="4336589" y="376818"/>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FE82D-600C-4FBC-AE4A-AD6644C7812B}">
      <dsp:nvSpPr>
        <dsp:cNvPr id="0" name=""/>
        <dsp:cNvSpPr/>
      </dsp:nvSpPr>
      <dsp:spPr>
        <a:xfrm>
          <a:off x="4336589" y="607892"/>
          <a:ext cx="123948" cy="12394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2CF92-E34F-4570-AF72-A02A19F809BC}">
      <dsp:nvSpPr>
        <dsp:cNvPr id="0" name=""/>
        <dsp:cNvSpPr/>
      </dsp:nvSpPr>
      <dsp:spPr>
        <a:xfrm>
          <a:off x="1948721" y="3855013"/>
          <a:ext cx="2673568" cy="7168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905"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CEO COMMITMENT</a:t>
          </a:r>
          <a:endParaRPr lang="en-US" sz="1800" kern="1200" dirty="0"/>
        </a:p>
      </dsp:txBody>
      <dsp:txXfrm>
        <a:off x="1983715" y="3890007"/>
        <a:ext cx="2603580" cy="646866"/>
      </dsp:txXfrm>
    </dsp:sp>
    <dsp:sp modelId="{046834DB-52B7-4506-BE54-D498ECC6FAAE}">
      <dsp:nvSpPr>
        <dsp:cNvPr id="0" name=""/>
        <dsp:cNvSpPr/>
      </dsp:nvSpPr>
      <dsp:spPr>
        <a:xfrm>
          <a:off x="1207509" y="3152162"/>
          <a:ext cx="1239484" cy="123939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E47F9-1017-4816-B50D-FAE686671CE8}">
      <dsp:nvSpPr>
        <dsp:cNvPr id="0" name=""/>
        <dsp:cNvSpPr/>
      </dsp:nvSpPr>
      <dsp:spPr>
        <a:xfrm>
          <a:off x="3668506" y="2924152"/>
          <a:ext cx="2673568" cy="7168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905"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SELF-REPORTED COMPLIANCE</a:t>
          </a:r>
          <a:endParaRPr lang="en-US" sz="1800" kern="1200" dirty="0"/>
        </a:p>
      </dsp:txBody>
      <dsp:txXfrm>
        <a:off x="3703500" y="2959146"/>
        <a:ext cx="2603580" cy="646866"/>
      </dsp:txXfrm>
    </dsp:sp>
    <dsp:sp modelId="{D507B329-F9CF-49E9-A10A-0BB2688D6AB8}">
      <dsp:nvSpPr>
        <dsp:cNvPr id="0" name=""/>
        <dsp:cNvSpPr/>
      </dsp:nvSpPr>
      <dsp:spPr>
        <a:xfrm>
          <a:off x="2947833" y="2272662"/>
          <a:ext cx="1239484" cy="123939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E4625C-7D67-4F17-9074-BA109EA09723}">
      <dsp:nvSpPr>
        <dsp:cNvPr id="0" name=""/>
        <dsp:cNvSpPr/>
      </dsp:nvSpPr>
      <dsp:spPr>
        <a:xfrm>
          <a:off x="4458058" y="1512324"/>
          <a:ext cx="2673568" cy="7168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905"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100% VERIFIED SUCCESS</a:t>
          </a:r>
          <a:endParaRPr lang="en-US" sz="1800" kern="1200" dirty="0"/>
        </a:p>
      </dsp:txBody>
      <dsp:txXfrm>
        <a:off x="4493052" y="1547318"/>
        <a:ext cx="2603580" cy="646866"/>
      </dsp:txXfrm>
    </dsp:sp>
    <dsp:sp modelId="{BB18E47B-9DA0-492E-BABD-4FD0AA9D8B51}">
      <dsp:nvSpPr>
        <dsp:cNvPr id="0" name=""/>
        <dsp:cNvSpPr/>
      </dsp:nvSpPr>
      <dsp:spPr>
        <a:xfrm>
          <a:off x="3716846" y="809474"/>
          <a:ext cx="1239484" cy="1239397"/>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099" name="Rectangle 3"/>
          <p:cNvSpPr>
            <a:spLocks noGrp="1" noChangeArrowheads="1"/>
          </p:cNvSpPr>
          <p:nvPr>
            <p:ph type="dt" idx="1"/>
          </p:nvPr>
        </p:nvSpPr>
        <p:spPr bwMode="auto">
          <a:xfrm>
            <a:off x="3979757"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103"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dirty="0"/>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a:t>
            </a:fld>
            <a:endParaRPr lang="en-US" dirty="0"/>
          </a:p>
        </p:txBody>
      </p:sp>
    </p:spTree>
    <p:extLst>
      <p:ext uri="{BB962C8B-B14F-4D97-AF65-F5344CB8AC3E}">
        <p14:creationId xmlns:p14="http://schemas.microsoft.com/office/powerpoint/2010/main" val="267306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Since</a:t>
            </a:r>
            <a:r>
              <a:rPr lang="en-US" baseline="0" dirty="0" smtClean="0"/>
              <a:t> Y-USA made the PHA commitment, we have seen that some standards were commonly met just by virtue of being an early learning and after school program, e.g. 60 minutes of physical activity, serving water at all times, etc. </a:t>
            </a:r>
          </a:p>
          <a:p>
            <a:pPr marL="171450" indent="-171450">
              <a:buFontTx/>
              <a:buChar char="-"/>
            </a:pPr>
            <a:r>
              <a:rPr lang="en-US" baseline="0" dirty="0" smtClean="0"/>
              <a:t>The most challenging standards for Ys to implement have been those around food. Often, these programs have multiple fund streams that have their own unique requirements. The costs associated with serving fresh fruits and vegetables at every snack or meal, choosing to not serve fried foods (chips, goldfish, etc) and sugar-sweetened beverages – which are often cheaper snacks to provide, and family style on top of that is quite a bit of lifting for an individual Y branch’s afterschool or early learning program. </a:t>
            </a:r>
          </a:p>
          <a:p>
            <a:pPr marL="171450" indent="-171450">
              <a:buFontTx/>
              <a:buChar char="-"/>
            </a:pPr>
            <a:r>
              <a:rPr lang="en-US" baseline="0" dirty="0" smtClean="0"/>
              <a:t>These kinds of organizational changes from budgeting to embedding standards into practices and policies take time. </a:t>
            </a:r>
          </a:p>
          <a:p>
            <a:pPr marL="171450" indent="-171450">
              <a:buFontTx/>
              <a:buChar char="-"/>
            </a:pPr>
            <a:r>
              <a:rPr lang="en-US" baseline="0" dirty="0" smtClean="0"/>
              <a:t>As we can see above, these changes appear to be happening from the perspective of Ys. This past year, we’ve made a conscious effort to develop resources to help Ys integrate HEPA into program policies and practices. </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11</a:t>
            </a:fld>
            <a:endParaRPr lang="en-US" dirty="0"/>
          </a:p>
        </p:txBody>
      </p:sp>
    </p:spTree>
    <p:extLst>
      <p:ext uri="{BB962C8B-B14F-4D97-AF65-F5344CB8AC3E}">
        <p14:creationId xmlns:p14="http://schemas.microsoft.com/office/powerpoint/2010/main" val="137392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Over the</a:t>
            </a:r>
            <a:r>
              <a:rPr lang="en-US" baseline="0" dirty="0" smtClean="0"/>
              <a:t> course of 3 years, we can see and increasing number of Ys participating in the HEPA document review process</a:t>
            </a:r>
          </a:p>
          <a:p>
            <a:pPr marL="171450" indent="-171450">
              <a:buFontTx/>
              <a:buChar char="-"/>
            </a:pPr>
            <a:r>
              <a:rPr lang="en-US" baseline="0" dirty="0" smtClean="0"/>
              <a:t>While the number of Ys who have self reported 100% on the HEPA Detailed Survey has also grown year to year, we wonder if the growth in the sheer number of Ys submitting documentation is a result and/or illustrative of the growing momentum of HEPA in the last few years. In 2013, our TA joined our Team allowing us to not only  better spread the understanding of HEPA but also establish relationships with Ys as she provided TA. In 2014, we were able to add a Communications Coordinator to our Team consequently allowing us to dedicate more time and resources to developing communications materials, host webinars, etc. to ultimately strengthen the understanding and implementation of HEPA standards within Ys.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13</a:t>
            </a:fld>
            <a:endParaRPr lang="en-US" dirty="0"/>
          </a:p>
        </p:txBody>
      </p:sp>
    </p:spTree>
    <p:extLst>
      <p:ext uri="{BB962C8B-B14F-4D97-AF65-F5344CB8AC3E}">
        <p14:creationId xmlns:p14="http://schemas.microsoft.com/office/powerpoint/2010/main" val="293884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This</a:t>
            </a:r>
            <a:r>
              <a:rPr lang="en-US" baseline="0" dirty="0" smtClean="0"/>
              <a:t> slide illustrates the growth in verified compliance between the Feb. 2014 HEPA Documentation Review and the Dec. 2014 Re-Review, where during the interim 107 Ys were awarded the Practices and Policies grants to help improve compliance at one program site. </a:t>
            </a:r>
          </a:p>
          <a:p>
            <a:pPr marL="174982" indent="-174982">
              <a:buFont typeface="Arial" panose="020B0604020202020204" pitchFamily="34" charset="0"/>
              <a:buChar char="•"/>
            </a:pPr>
            <a:r>
              <a:rPr lang="en-US" baseline="0" dirty="0" smtClean="0"/>
              <a:t>During the Feb. 2014 HEPA Documentation Review, no Ys were 1-2, or even 3 standards away from achieving 100% compliance. In fact, the fewest number of unmet standards from 100% compliance was 4. If we look at just the range of 4-6 unmet standards, only 3% of Ys fell into this category. </a:t>
            </a:r>
          </a:p>
          <a:p>
            <a:pPr marL="174982" indent="-174982">
              <a:buFont typeface="Arial" panose="020B0604020202020204" pitchFamily="34" charset="0"/>
              <a:buChar char="•"/>
            </a:pPr>
            <a:r>
              <a:rPr lang="en-US" baseline="0" dirty="0" smtClean="0"/>
              <a:t>After providing more technical assistance and developing more resources for these Y grantees, 24% of Ys were found to be 1-2 standards away from 100% compliance. If we compare the percentage of Ys who were 1-6 standards away from compliance between both reviews, we see that during the Feb. 2014 review, we had 3% of Ys vs. 57% of Ys were between 1-6 standards away from compliance after the Re-Review. </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64702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 Not SPHC: n= 46</a:t>
            </a:r>
          </a:p>
          <a:p>
            <a:r>
              <a:rPr lang="en-US" dirty="0"/>
              <a:t>EC, SPHC: n= 37</a:t>
            </a:r>
          </a:p>
          <a:p>
            <a:r>
              <a:rPr lang="en-US" dirty="0"/>
              <a:t>AS, Not SPHC: n= 50</a:t>
            </a:r>
          </a:p>
          <a:p>
            <a:r>
              <a:rPr lang="en-US" dirty="0"/>
              <a:t>AS, SPHC: n= 55</a:t>
            </a:r>
          </a:p>
          <a:p>
            <a:endParaRPr lang="en-US" b="1" dirty="0"/>
          </a:p>
          <a:p>
            <a:r>
              <a:rPr lang="en-US" b="1" dirty="0"/>
              <a:t>Independent Samples Test</a:t>
            </a:r>
            <a:endParaRPr lang="en-US" dirty="0"/>
          </a:p>
          <a:p>
            <a:r>
              <a:rPr lang="en-US" dirty="0"/>
              <a:t> </a:t>
            </a:r>
          </a:p>
          <a:p>
            <a:r>
              <a:rPr lang="en-US" dirty="0"/>
              <a:t>				Levene's Test for Equality of Variances 		t-test for Equality of Means</a:t>
            </a:r>
          </a:p>
          <a:p>
            <a:pPr defTabSz="933237">
              <a:defRPr/>
            </a:pPr>
            <a:r>
              <a:rPr lang="en-US" dirty="0"/>
              <a:t>					F 	Sig.  		t	df	Sig. (2-tailed)</a:t>
            </a:r>
          </a:p>
          <a:p>
            <a:pPr defTabSz="933237">
              <a:defRPr/>
            </a:pPr>
            <a:endParaRPr lang="en-US" dirty="0"/>
          </a:p>
          <a:p>
            <a:pPr defTabSz="933237">
              <a:defRPr/>
            </a:pPr>
            <a:r>
              <a:rPr lang="en-US" dirty="0"/>
              <a:t>Self-report %         Equal variances assumed		2.556	.114		-2.428 	81	.017</a:t>
            </a:r>
          </a:p>
          <a:p>
            <a:r>
              <a:rPr lang="en-US" dirty="0"/>
              <a:t>standards met</a:t>
            </a:r>
          </a:p>
          <a:p>
            <a:endParaRPr lang="en-US" dirty="0" smtClean="0"/>
          </a:p>
          <a:p>
            <a:endParaRPr lang="en-US" dirty="0" smtClean="0"/>
          </a:p>
          <a:p>
            <a:r>
              <a:rPr lang="en-US" b="1" dirty="0"/>
              <a:t>Independent Samples Test</a:t>
            </a:r>
            <a:endParaRPr lang="en-US" dirty="0"/>
          </a:p>
          <a:p>
            <a:r>
              <a:rPr lang="en-US" dirty="0"/>
              <a:t> </a:t>
            </a:r>
          </a:p>
          <a:p>
            <a:r>
              <a:rPr lang="en-US" dirty="0"/>
              <a:t>				Levene's Test for Equality of Variances 		t-test for Equality of Means</a:t>
            </a:r>
          </a:p>
          <a:p>
            <a:pPr defTabSz="933237">
              <a:defRPr/>
            </a:pPr>
            <a:r>
              <a:rPr lang="en-US" dirty="0"/>
              <a:t>					F 	Sig.  		t	df	Sig. (2-tailed)</a:t>
            </a:r>
          </a:p>
          <a:p>
            <a:pPr defTabSz="933237">
              <a:defRPr/>
            </a:pPr>
            <a:endParaRPr lang="en-US" dirty="0"/>
          </a:p>
          <a:p>
            <a:pPr defTabSz="933237">
              <a:defRPr/>
            </a:pPr>
            <a:r>
              <a:rPr lang="en-US" dirty="0"/>
              <a:t>Self-report %         Equal variances not assumed		5.118	.026		-3.648 	100.4	.000</a:t>
            </a:r>
          </a:p>
          <a:p>
            <a:r>
              <a:rPr lang="en-US" dirty="0"/>
              <a:t>standards met</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n-US" dirty="0"/>
          </a:p>
        </p:txBody>
      </p:sp>
    </p:spTree>
    <p:extLst>
      <p:ext uri="{BB962C8B-B14F-4D97-AF65-F5344CB8AC3E}">
        <p14:creationId xmlns:p14="http://schemas.microsoft.com/office/powerpoint/2010/main" val="392294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16</a:t>
            </a:fld>
            <a:endParaRPr lang="en-US" dirty="0"/>
          </a:p>
        </p:txBody>
      </p:sp>
    </p:spTree>
    <p:extLst>
      <p:ext uri="{BB962C8B-B14F-4D97-AF65-F5344CB8AC3E}">
        <p14:creationId xmlns:p14="http://schemas.microsoft.com/office/powerpoint/2010/main" val="359041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Share: </a:t>
            </a:r>
            <a:r>
              <a:rPr lang="en-US" b="0" dirty="0" smtClean="0"/>
              <a:t>Continue to deepen your understanding</a:t>
            </a:r>
            <a:r>
              <a:rPr lang="en-US" b="0" baseline="0" dirty="0" smtClean="0"/>
              <a:t> of the HEPA standards by visiting www.yexchange.org/HEPA. </a:t>
            </a:r>
          </a:p>
          <a:p>
            <a:pPr marL="174961" indent="-174961">
              <a:buFont typeface="Verdana" panose="020B0604030504040204" pitchFamily="34" charset="0"/>
              <a:buChar char="−"/>
            </a:pPr>
            <a:r>
              <a:rPr lang="en-US" b="0" baseline="0" dirty="0" smtClean="0"/>
              <a:t>Start by choosing one standard in the Explore HEPA Standards area that you would like to learn more about. </a:t>
            </a:r>
          </a:p>
          <a:p>
            <a:pPr marL="174961" indent="-174961">
              <a:buFont typeface="Verdana" panose="020B0604030504040204" pitchFamily="34" charset="0"/>
              <a:buChar char="−"/>
            </a:pPr>
            <a:r>
              <a:rPr lang="en-US" b="0" baseline="0" dirty="0" smtClean="0"/>
              <a:t>Each standard contains information to engage kids, staff and families.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17</a:t>
            </a:fld>
            <a:endParaRPr lang="en-US" dirty="0"/>
          </a:p>
        </p:txBody>
      </p:sp>
    </p:spTree>
    <p:extLst>
      <p:ext uri="{BB962C8B-B14F-4D97-AF65-F5344CB8AC3E}">
        <p14:creationId xmlns:p14="http://schemas.microsoft.com/office/powerpoint/2010/main" val="140898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Share: </a:t>
            </a:r>
            <a:r>
              <a:rPr lang="en-US" b="0" dirty="0" smtClean="0"/>
              <a:t>Each HEPA</a:t>
            </a:r>
            <a:r>
              <a:rPr lang="en-US" b="0" baseline="0" dirty="0" smtClean="0"/>
              <a:t> standard specific page follows the same template complete with the following unique standard specific information: </a:t>
            </a:r>
          </a:p>
          <a:p>
            <a:pPr marL="174961" indent="-174961">
              <a:buFont typeface="Verdana" panose="020B0604030504040204" pitchFamily="34" charset="0"/>
              <a:buChar char="−"/>
            </a:pPr>
            <a:r>
              <a:rPr lang="en-US" b="0" baseline="0" dirty="0" smtClean="0"/>
              <a:t>What the standard is</a:t>
            </a:r>
          </a:p>
          <a:p>
            <a:pPr marL="174961" indent="-174961">
              <a:buFont typeface="Verdana" panose="020B0604030504040204" pitchFamily="34" charset="0"/>
              <a:buChar char="−"/>
            </a:pPr>
            <a:r>
              <a:rPr lang="en-US" b="0" baseline="0" dirty="0" smtClean="0"/>
              <a:t>Why the standard exists </a:t>
            </a:r>
          </a:p>
          <a:p>
            <a:pPr marL="174961" indent="-174961">
              <a:buFont typeface="Verdana" panose="020B0604030504040204" pitchFamily="34" charset="0"/>
              <a:buChar char="−"/>
            </a:pPr>
            <a:r>
              <a:rPr lang="en-US" b="0" baseline="0" dirty="0" smtClean="0"/>
              <a:t>How to engage kids, staff and families in the specific standard in success strategies* </a:t>
            </a:r>
          </a:p>
          <a:p>
            <a:pPr marL="174961" indent="-174961">
              <a:buFont typeface="Verdana" panose="020B0604030504040204" pitchFamily="34" charset="0"/>
              <a:buChar char="−"/>
            </a:pPr>
            <a:r>
              <a:rPr lang="en-US" b="0" baseline="0" dirty="0" smtClean="0"/>
              <a:t>Additional tools &amp; resources, research &amp; grants, and development &amp; training *</a:t>
            </a:r>
          </a:p>
          <a:p>
            <a:pPr marL="174961" indent="-174961">
              <a:buFont typeface="Arial" panose="020B0604020202020204" pitchFamily="34" charset="0"/>
              <a:buChar char="•"/>
            </a:pPr>
            <a:endParaRPr lang="en-US" b="0" baseline="0" dirty="0" smtClean="0"/>
          </a:p>
          <a:p>
            <a:r>
              <a:rPr lang="en-US" b="0" baseline="0" dirty="0" smtClean="0"/>
              <a:t>* All success strategies, tools &amp; resources, research &amp; grants, and development &amp; training are unique to the standard being explored. Be sure to visit all areas within each of the standards to see all the available information to support your continued learning</a:t>
            </a:r>
          </a:p>
          <a:p>
            <a:endParaRPr lang="en-US" b="0" baseline="0" dirty="0" smtClean="0"/>
          </a:p>
          <a:p>
            <a:pPr marL="174961" indent="-174961">
              <a:buFont typeface="Arial" panose="020B0604020202020204" pitchFamily="34" charset="0"/>
              <a:buChar char="•"/>
            </a:pPr>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18</a:t>
            </a:fld>
            <a:endParaRPr lang="en-US" dirty="0"/>
          </a:p>
        </p:txBody>
      </p:sp>
    </p:spTree>
    <p:extLst>
      <p:ext uri="{BB962C8B-B14F-4D97-AF65-F5344CB8AC3E}">
        <p14:creationId xmlns:p14="http://schemas.microsoft.com/office/powerpoint/2010/main" val="140898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workshops are designed to allow maximum flexibility to meet your Y’s unique needs. Deliver the full workshop in 4–6 hours or divide it up into smaller modules, approximately 45 minutes to an hour each depending on time allocated for discussions. </a:t>
            </a:r>
          </a:p>
          <a:p>
            <a:r>
              <a:rPr lang="en-US" dirty="0" smtClean="0"/>
              <a:t>For the full workshop, lead Meet HEPA: Practice &amp; Policy Overview, HE – Food &amp; Beverage Standards, and PA – Physical Activity &amp; Screen Time Standards. Use the following decks, resources and HEPA Champion video and clips to supplement the learning experience.</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21</a:t>
            </a:fld>
            <a:endParaRPr lang="en-US" dirty="0"/>
          </a:p>
        </p:txBody>
      </p:sp>
    </p:spTree>
    <p:extLst>
      <p:ext uri="{BB962C8B-B14F-4D97-AF65-F5344CB8AC3E}">
        <p14:creationId xmlns:p14="http://schemas.microsoft.com/office/powerpoint/2010/main" val="1841843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31</a:t>
            </a:fld>
            <a:endParaRPr lang="en-US" dirty="0"/>
          </a:p>
        </p:txBody>
      </p:sp>
    </p:spTree>
    <p:extLst>
      <p:ext uri="{BB962C8B-B14F-4D97-AF65-F5344CB8AC3E}">
        <p14:creationId xmlns:p14="http://schemas.microsoft.com/office/powerpoint/2010/main" val="2077671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32</a:t>
            </a:fld>
            <a:endParaRPr lang="en-US" dirty="0"/>
          </a:p>
        </p:txBody>
      </p:sp>
    </p:spTree>
    <p:extLst>
      <p:ext uri="{BB962C8B-B14F-4D97-AF65-F5344CB8AC3E}">
        <p14:creationId xmlns:p14="http://schemas.microsoft.com/office/powerpoint/2010/main" val="295941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184275" y="698500"/>
            <a:ext cx="4654550" cy="3490913"/>
          </a:xfrm>
          <a:ln/>
        </p:spPr>
      </p:sp>
      <p:sp>
        <p:nvSpPr>
          <p:cNvPr id="135171" name="Notes Placeholder 2"/>
          <p:cNvSpPr>
            <a:spLocks noGrp="1"/>
          </p:cNvSpPr>
          <p:nvPr>
            <p:ph type="body" idx="1"/>
          </p:nvPr>
        </p:nvSpPr>
        <p:spPr>
          <a:noFill/>
          <a:ln/>
        </p:spPr>
        <p:txBody>
          <a:bodyPr/>
          <a:lstStyle/>
          <a:p>
            <a:pPr>
              <a:buFont typeface="+mj-lt"/>
              <a:buNone/>
            </a:pPr>
            <a:r>
              <a:rPr lang="en-US" dirty="0" smtClean="0">
                <a:latin typeface="Verdana" pitchFamily="34" charset="0"/>
                <a:ea typeface="ＭＳ Ｐゴシック" pitchFamily="34" charset="-128"/>
              </a:rPr>
              <a:t>But when you see the locations of our </a:t>
            </a:r>
            <a:r>
              <a:rPr lang="en-US" b="1" dirty="0" smtClean="0">
                <a:latin typeface="Verdana" pitchFamily="34" charset="0"/>
                <a:ea typeface="ＭＳ Ｐゴシック" pitchFamily="34" charset="-128"/>
              </a:rPr>
              <a:t>2,700 branches </a:t>
            </a:r>
            <a:r>
              <a:rPr lang="en-US" dirty="0" smtClean="0">
                <a:latin typeface="Verdana" pitchFamily="34" charset="0"/>
                <a:ea typeface="ＭＳ Ｐゴシック" pitchFamily="34" charset="-128"/>
              </a:rPr>
              <a:t>around the country, it becomes an absolute imperative that we begin to identify ways for Ys to </a:t>
            </a:r>
            <a:r>
              <a:rPr lang="en-US" b="1" dirty="0" smtClean="0">
                <a:latin typeface="Verdana" pitchFamily="34" charset="0"/>
                <a:ea typeface="ＭＳ Ｐゴシック" pitchFamily="34" charset="-128"/>
              </a:rPr>
              <a:t>collaborate, partner, share services and even merge </a:t>
            </a:r>
            <a:r>
              <a:rPr lang="en-US" dirty="0" smtClean="0">
                <a:latin typeface="Verdana" pitchFamily="34" charset="0"/>
                <a:ea typeface="ＭＳ Ｐゴシック" pitchFamily="34" charset="-128"/>
              </a:rPr>
              <a:t>to maximize the impact</a:t>
            </a:r>
            <a:r>
              <a:rPr lang="en-US" b="1" dirty="0" smtClean="0">
                <a:latin typeface="Verdana" pitchFamily="34" charset="0"/>
                <a:ea typeface="ＭＳ Ｐゴシック" pitchFamily="34" charset="-128"/>
              </a:rPr>
              <a:t> </a:t>
            </a:r>
            <a:r>
              <a:rPr lang="en-US" dirty="0" smtClean="0">
                <a:latin typeface="Verdana" pitchFamily="34" charset="0"/>
                <a:ea typeface="ＭＳ Ｐゴシック" pitchFamily="34" charset="-128"/>
              </a:rPr>
              <a:t>of our organization in strengthening community.</a:t>
            </a:r>
          </a:p>
          <a:p>
            <a:pPr>
              <a:buFont typeface="+mj-lt"/>
              <a:buNone/>
            </a:pPr>
            <a:endParaRPr lang="en-US" dirty="0" smtClean="0">
              <a:latin typeface="Verdana" pitchFamily="34" charset="0"/>
              <a:ea typeface="ＭＳ Ｐゴシック" pitchFamily="34" charset="-128"/>
            </a:endParaRPr>
          </a:p>
          <a:p>
            <a:pPr>
              <a:buFont typeface="+mj-lt"/>
              <a:buNone/>
            </a:pPr>
            <a:r>
              <a:rPr lang="en-US" dirty="0" smtClean="0">
                <a:latin typeface="Verdana" pitchFamily="34" charset="0"/>
                <a:ea typeface="ＭＳ Ｐゴシック" pitchFamily="34" charset="-128"/>
              </a:rPr>
              <a:t>Though discussions of this kind make some nervous, Y-USA believes the Movement should begin to explore ideas about </a:t>
            </a:r>
            <a:r>
              <a:rPr lang="en-US" b="1" dirty="0" smtClean="0">
                <a:latin typeface="Verdana" pitchFamily="34" charset="0"/>
                <a:ea typeface="ＭＳ Ｐゴシック" pitchFamily="34" charset="-128"/>
              </a:rPr>
              <a:t>how we might work more effectively together</a:t>
            </a:r>
            <a:r>
              <a:rPr lang="en-US" dirty="0" smtClean="0">
                <a:latin typeface="Verdana" pitchFamily="34" charset="0"/>
                <a:ea typeface="ＭＳ Ｐゴシック" pitchFamily="34" charset="-128"/>
              </a:rPr>
              <a:t>.</a:t>
            </a:r>
          </a:p>
          <a:p>
            <a:endParaRPr lang="en-US" dirty="0" smtClean="0">
              <a:latin typeface="Verdana" pitchFamily="34" charset="0"/>
              <a:ea typeface="ＭＳ Ｐゴシック" pitchFamily="34" charset="-128"/>
            </a:endParaRPr>
          </a:p>
        </p:txBody>
      </p:sp>
      <p:sp>
        <p:nvSpPr>
          <p:cNvPr id="135172" name="Slide Number Placeholder 3"/>
          <p:cNvSpPr>
            <a:spLocks noGrp="1"/>
          </p:cNvSpPr>
          <p:nvPr>
            <p:ph type="sldNum" sz="quarter" idx="5"/>
          </p:nvPr>
        </p:nvSpPr>
        <p:spPr>
          <a:noFill/>
        </p:spPr>
        <p:txBody>
          <a:bodyPr/>
          <a:lstStyle/>
          <a:p>
            <a:fld id="{77FD0174-9077-4AA5-BE7D-977635293794}" type="slidenum">
              <a:rPr lang="en-US" smtClean="0">
                <a:solidFill>
                  <a:prstClr val="black"/>
                </a:solidFill>
                <a:latin typeface="Verdana" pitchFamily="34" charset="0"/>
                <a:ea typeface="ＭＳ Ｐゴシック" pitchFamily="34" charset="-128"/>
              </a:rPr>
              <a:pPr/>
              <a:t>2</a:t>
            </a:fld>
            <a:endParaRPr lang="en-US" dirty="0" smtClean="0">
              <a:solidFill>
                <a:prstClr val="black"/>
              </a:solidFill>
              <a:latin typeface="Verdana" pitchFamily="34" charset="0"/>
              <a:ea typeface="ＭＳ Ｐゴシック" pitchFamily="34" charset="-128"/>
            </a:endParaRPr>
          </a:p>
        </p:txBody>
      </p:sp>
      <p:sp>
        <p:nvSpPr>
          <p:cNvPr id="2" name="Date Placeholder 1"/>
          <p:cNvSpPr>
            <a:spLocks noGrp="1"/>
          </p:cNvSpPr>
          <p:nvPr>
            <p:ph type="dt" idx="10"/>
          </p:nvPr>
        </p:nvSpPr>
        <p:spPr/>
        <p:txBody>
          <a:bodyPr/>
          <a:lstStyle/>
          <a:p>
            <a:pPr>
              <a:defRPr/>
            </a:pPr>
            <a:fld id="{5458F7C0-FAE5-4B7E-806B-4F8E2E1DDB49}" type="datetime1">
              <a:rPr lang="en-US" smtClean="0">
                <a:solidFill>
                  <a:prstClr val="black"/>
                </a:solidFill>
              </a:rPr>
              <a:pPr>
                <a:defRPr/>
              </a:pPr>
              <a:t>8/28/15</a:t>
            </a:fld>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963637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571945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lvl="2" indent="-285750">
              <a:buFont typeface="Arial" pitchFamily="34" charset="0"/>
              <a:buChar char="•"/>
            </a:pPr>
            <a:r>
              <a:rPr lang="en-US" sz="1600" dirty="0" smtClean="0">
                <a:latin typeface="Verdana" pitchFamily="34" charset="0"/>
                <a:ea typeface="ＭＳ Ｐゴシック" pitchFamily="34" charset="-128"/>
              </a:rPr>
              <a:t>We are also extremely</a:t>
            </a:r>
            <a:r>
              <a:rPr lang="en-US" sz="1600" baseline="0" dirty="0" smtClean="0">
                <a:latin typeface="Verdana" pitchFamily="34" charset="0"/>
                <a:ea typeface="ＭＳ Ｐゴシック" pitchFamily="34" charset="-128"/>
              </a:rPr>
              <a:t> excited that other national providers of OST have made similar commitment to the HEPA Standards!</a:t>
            </a:r>
          </a:p>
          <a:p>
            <a:pPr marL="285750" lvl="2" indent="-285750">
              <a:buFont typeface="Arial" pitchFamily="34" charset="0"/>
              <a:buChar char="•"/>
            </a:pPr>
            <a:r>
              <a:rPr lang="en-US" sz="1600" baseline="0" dirty="0" smtClean="0">
                <a:latin typeface="Verdana" pitchFamily="34" charset="0"/>
                <a:ea typeface="ＭＳ Ｐゴシック" pitchFamily="34" charset="-128"/>
              </a:rPr>
              <a:t>Truly highlights the commitment of others to these Standards – and the impact we can have. Many millions of kids will be exposed to these healthier environments </a:t>
            </a:r>
          </a:p>
          <a:p>
            <a:pPr marL="285750" lvl="2" indent="-285750">
              <a:buFont typeface="Arial" pitchFamily="34" charset="0"/>
              <a:buChar char="•"/>
            </a:pPr>
            <a:endParaRPr lang="en-US" sz="1600" dirty="0">
              <a:latin typeface="Verdana" pitchFamily="34" charset="0"/>
              <a:ea typeface="ＭＳ Ｐゴシック" pitchFamily="34"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ＭＳ Ｐゴシック" pitchFamily="34" charset="-128"/>
              </a:defRPr>
            </a:lvl1pPr>
            <a:lvl2pPr marL="758198" indent="-291615" eaLnBrk="0" hangingPunct="0">
              <a:defRPr sz="2400">
                <a:solidFill>
                  <a:schemeClr val="tx1"/>
                </a:solidFill>
                <a:latin typeface="Verdana" pitchFamily="34" charset="0"/>
                <a:ea typeface="ＭＳ Ｐゴシック" pitchFamily="34" charset="-128"/>
              </a:defRPr>
            </a:lvl2pPr>
            <a:lvl3pPr marL="1166459" indent="-233292" eaLnBrk="0" hangingPunct="0">
              <a:defRPr sz="2400">
                <a:solidFill>
                  <a:schemeClr val="tx1"/>
                </a:solidFill>
                <a:latin typeface="Verdana" pitchFamily="34" charset="0"/>
                <a:ea typeface="ＭＳ Ｐゴシック" pitchFamily="34" charset="-128"/>
              </a:defRPr>
            </a:lvl3pPr>
            <a:lvl4pPr marL="1633043" indent="-233292" eaLnBrk="0" hangingPunct="0">
              <a:defRPr sz="2400">
                <a:solidFill>
                  <a:schemeClr val="tx1"/>
                </a:solidFill>
                <a:latin typeface="Verdana" pitchFamily="34" charset="0"/>
                <a:ea typeface="ＭＳ Ｐゴシック" pitchFamily="34" charset="-128"/>
              </a:defRPr>
            </a:lvl4pPr>
            <a:lvl5pPr marL="2099627" indent="-233292" eaLnBrk="0" hangingPunct="0">
              <a:defRPr sz="2400">
                <a:solidFill>
                  <a:schemeClr val="tx1"/>
                </a:solidFill>
                <a:latin typeface="Verdana" pitchFamily="34" charset="0"/>
                <a:ea typeface="ＭＳ Ｐゴシック" pitchFamily="34" charset="-128"/>
              </a:defRPr>
            </a:lvl5pPr>
            <a:lvl6pPr marL="2566211" indent="-233292"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3032794" indent="-233292"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3499378" indent="-233292"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3965962" indent="-233292"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fld id="{15F525D0-6142-4CF8-83BC-CF56C806E635}" type="slidenum">
              <a:rPr lang="en-US" sz="1300">
                <a:solidFill>
                  <a:prstClr val="black"/>
                </a:solidFill>
              </a:rPr>
              <a:pPr/>
              <a:t>35</a:t>
            </a:fld>
            <a:endParaRPr lang="en-US" sz="130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altLang="en-US" dirty="0" smtClean="0">
                <a:latin typeface="Verdana" pitchFamily="34" charset="0"/>
              </a:rPr>
              <a:t>State level</a:t>
            </a:r>
            <a:r>
              <a:rPr lang="en-US" altLang="en-US" baseline="0" dirty="0" smtClean="0">
                <a:latin typeface="Verdana" pitchFamily="34" charset="0"/>
              </a:rPr>
              <a:t> </a:t>
            </a:r>
            <a:r>
              <a:rPr lang="en-US" altLang="en-US" baseline="0" dirty="0" err="1" smtClean="0">
                <a:latin typeface="Verdana" pitchFamily="34" charset="0"/>
              </a:rPr>
              <a:t>collabs</a:t>
            </a:r>
            <a:r>
              <a:rPr lang="en-US" altLang="en-US" baseline="0" dirty="0" smtClean="0">
                <a:latin typeface="Verdana" pitchFamily="34" charset="0"/>
              </a:rPr>
              <a:t> are happening all over the country  - California is a great example</a:t>
            </a:r>
          </a:p>
          <a:p>
            <a:pPr marL="171450" indent="-171450">
              <a:buFont typeface="Arial" pitchFamily="34" charset="0"/>
              <a:buChar char="•"/>
            </a:pPr>
            <a:r>
              <a:rPr lang="en-US" altLang="en-US" dirty="0" smtClean="0">
                <a:latin typeface="Verdana" pitchFamily="34" charset="0"/>
              </a:rPr>
              <a:t>FLORIDA – funding guidelines </a:t>
            </a:r>
          </a:p>
          <a:p>
            <a:pPr marL="171450" indent="-171450">
              <a:buFont typeface="Arial" pitchFamily="34" charset="0"/>
              <a:buChar char="•"/>
            </a:pPr>
            <a:r>
              <a:rPr lang="en-US" altLang="en-US" dirty="0" smtClean="0">
                <a:latin typeface="Verdana" pitchFamily="34" charset="0"/>
              </a:rPr>
              <a:t>SC – training</a:t>
            </a:r>
            <a:r>
              <a:rPr lang="en-US" altLang="en-US" baseline="0" dirty="0" smtClean="0">
                <a:latin typeface="Verdana" pitchFamily="34" charset="0"/>
              </a:rPr>
              <a:t>/evaluation</a:t>
            </a:r>
            <a:endParaRPr lang="en-US" altLang="en-US" dirty="0" smtClean="0">
              <a:latin typeface="Verdana" pitchFamily="34" charset="0"/>
            </a:endParaRPr>
          </a:p>
          <a:p>
            <a:pPr marL="171450" indent="-171450">
              <a:buFont typeface="Arial" pitchFamily="34" charset="0"/>
              <a:buChar char="•"/>
            </a:pPr>
            <a:r>
              <a:rPr lang="en-US" altLang="en-US" dirty="0" smtClean="0">
                <a:latin typeface="Verdana" pitchFamily="34" charset="0"/>
              </a:rPr>
              <a:t>TX – QRIS/CATCH</a:t>
            </a:r>
            <a:r>
              <a:rPr lang="en-US" altLang="en-US" baseline="0" dirty="0" smtClean="0">
                <a:latin typeface="Verdana" pitchFamily="34" charset="0"/>
              </a:rPr>
              <a:t>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58255" indent="-291636" eaLnBrk="0" hangingPunct="0">
              <a:defRPr sz="2400">
                <a:solidFill>
                  <a:schemeClr val="tx1"/>
                </a:solidFill>
                <a:latin typeface="Verdana" pitchFamily="34" charset="0"/>
                <a:ea typeface="MS PGothic" pitchFamily="34" charset="-128"/>
              </a:defRPr>
            </a:lvl2pPr>
            <a:lvl3pPr marL="1166546" indent="-233309" eaLnBrk="0" hangingPunct="0">
              <a:defRPr sz="2400">
                <a:solidFill>
                  <a:schemeClr val="tx1"/>
                </a:solidFill>
                <a:latin typeface="Verdana" pitchFamily="34" charset="0"/>
                <a:ea typeface="MS PGothic" pitchFamily="34" charset="-128"/>
              </a:defRPr>
            </a:lvl3pPr>
            <a:lvl4pPr marL="1633164" indent="-233309" eaLnBrk="0" hangingPunct="0">
              <a:defRPr sz="2400">
                <a:solidFill>
                  <a:schemeClr val="tx1"/>
                </a:solidFill>
                <a:latin typeface="Verdana" pitchFamily="34" charset="0"/>
                <a:ea typeface="MS PGothic" pitchFamily="34" charset="-128"/>
              </a:defRPr>
            </a:lvl4pPr>
            <a:lvl5pPr marL="2099782" indent="-233309" eaLnBrk="0" hangingPunct="0">
              <a:defRPr sz="2400">
                <a:solidFill>
                  <a:schemeClr val="tx1"/>
                </a:solidFill>
                <a:latin typeface="Verdana" pitchFamily="34" charset="0"/>
                <a:ea typeface="MS PGothic" pitchFamily="34" charset="-128"/>
              </a:defRPr>
            </a:lvl5pPr>
            <a:lvl6pPr marL="2566401" indent="-233309" eaLnBrk="0" fontAlgn="base" hangingPunct="0">
              <a:spcBef>
                <a:spcPct val="0"/>
              </a:spcBef>
              <a:spcAft>
                <a:spcPct val="0"/>
              </a:spcAft>
              <a:defRPr sz="2400">
                <a:solidFill>
                  <a:schemeClr val="tx1"/>
                </a:solidFill>
                <a:latin typeface="Verdana" pitchFamily="34" charset="0"/>
                <a:ea typeface="MS PGothic" pitchFamily="34" charset="-128"/>
              </a:defRPr>
            </a:lvl6pPr>
            <a:lvl7pPr marL="3033019" indent="-233309" eaLnBrk="0" fontAlgn="base" hangingPunct="0">
              <a:spcBef>
                <a:spcPct val="0"/>
              </a:spcBef>
              <a:spcAft>
                <a:spcPct val="0"/>
              </a:spcAft>
              <a:defRPr sz="2400">
                <a:solidFill>
                  <a:schemeClr val="tx1"/>
                </a:solidFill>
                <a:latin typeface="Verdana" pitchFamily="34" charset="0"/>
                <a:ea typeface="MS PGothic" pitchFamily="34" charset="-128"/>
              </a:defRPr>
            </a:lvl7pPr>
            <a:lvl8pPr marL="3499637" indent="-233309" eaLnBrk="0" fontAlgn="base" hangingPunct="0">
              <a:spcBef>
                <a:spcPct val="0"/>
              </a:spcBef>
              <a:spcAft>
                <a:spcPct val="0"/>
              </a:spcAft>
              <a:defRPr sz="2400">
                <a:solidFill>
                  <a:schemeClr val="tx1"/>
                </a:solidFill>
                <a:latin typeface="Verdana" pitchFamily="34" charset="0"/>
                <a:ea typeface="MS PGothic" pitchFamily="34" charset="-128"/>
              </a:defRPr>
            </a:lvl8pPr>
            <a:lvl9pPr marL="3966256" indent="-233309"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6144ED55-1675-4591-9FF3-89FA0990BDAF}" type="slidenum">
              <a:rPr lang="en-US" altLang="en-US" sz="1200">
                <a:solidFill>
                  <a:prstClr val="black"/>
                </a:solidFill>
              </a:rPr>
              <a:pPr/>
              <a:t>37</a:t>
            </a:fld>
            <a:endParaRPr lang="en-US" altLang="en-US" sz="12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Verdana" pitchFamily="34" charset="0"/>
              </a:rPr>
              <a:t>ArSheill Sinclair and her team….</a:t>
            </a:r>
          </a:p>
          <a:p>
            <a:r>
              <a:rPr lang="en-US" altLang="en-US" smtClean="0">
                <a:latin typeface="Verdana" pitchFamily="34" charset="0"/>
              </a:rPr>
              <a:t>In Over 100 school districts</a:t>
            </a:r>
          </a:p>
          <a:p>
            <a:r>
              <a:rPr lang="en-US" altLang="en-US" smtClean="0">
                <a:latin typeface="Verdana" pitchFamily="34" charset="0"/>
              </a:rPr>
              <a:t>Access to cafeteria</a:t>
            </a:r>
          </a:p>
          <a:p>
            <a:r>
              <a:rPr lang="en-US" altLang="en-US" smtClean="0">
                <a:latin typeface="Verdana" pitchFamily="34" charset="0"/>
              </a:rPr>
              <a:t>CATCH curriculum in afterschool </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58255" indent="-291636" eaLnBrk="0" hangingPunct="0">
              <a:defRPr sz="2400">
                <a:solidFill>
                  <a:schemeClr val="tx1"/>
                </a:solidFill>
                <a:latin typeface="Verdana" pitchFamily="34" charset="0"/>
                <a:ea typeface="MS PGothic" pitchFamily="34" charset="-128"/>
              </a:defRPr>
            </a:lvl2pPr>
            <a:lvl3pPr marL="1166546" indent="-233309" eaLnBrk="0" hangingPunct="0">
              <a:defRPr sz="2400">
                <a:solidFill>
                  <a:schemeClr val="tx1"/>
                </a:solidFill>
                <a:latin typeface="Verdana" pitchFamily="34" charset="0"/>
                <a:ea typeface="MS PGothic" pitchFamily="34" charset="-128"/>
              </a:defRPr>
            </a:lvl3pPr>
            <a:lvl4pPr marL="1633164" indent="-233309" eaLnBrk="0" hangingPunct="0">
              <a:defRPr sz="2400">
                <a:solidFill>
                  <a:schemeClr val="tx1"/>
                </a:solidFill>
                <a:latin typeface="Verdana" pitchFamily="34" charset="0"/>
                <a:ea typeface="MS PGothic" pitchFamily="34" charset="-128"/>
              </a:defRPr>
            </a:lvl4pPr>
            <a:lvl5pPr marL="2099782" indent="-233309" eaLnBrk="0" hangingPunct="0">
              <a:defRPr sz="2400">
                <a:solidFill>
                  <a:schemeClr val="tx1"/>
                </a:solidFill>
                <a:latin typeface="Verdana" pitchFamily="34" charset="0"/>
                <a:ea typeface="MS PGothic" pitchFamily="34" charset="-128"/>
              </a:defRPr>
            </a:lvl5pPr>
            <a:lvl6pPr marL="2566401" indent="-233309" eaLnBrk="0" fontAlgn="base" hangingPunct="0">
              <a:spcBef>
                <a:spcPct val="0"/>
              </a:spcBef>
              <a:spcAft>
                <a:spcPct val="0"/>
              </a:spcAft>
              <a:defRPr sz="2400">
                <a:solidFill>
                  <a:schemeClr val="tx1"/>
                </a:solidFill>
                <a:latin typeface="Verdana" pitchFamily="34" charset="0"/>
                <a:ea typeface="MS PGothic" pitchFamily="34" charset="-128"/>
              </a:defRPr>
            </a:lvl6pPr>
            <a:lvl7pPr marL="3033019" indent="-233309" eaLnBrk="0" fontAlgn="base" hangingPunct="0">
              <a:spcBef>
                <a:spcPct val="0"/>
              </a:spcBef>
              <a:spcAft>
                <a:spcPct val="0"/>
              </a:spcAft>
              <a:defRPr sz="2400">
                <a:solidFill>
                  <a:schemeClr val="tx1"/>
                </a:solidFill>
                <a:latin typeface="Verdana" pitchFamily="34" charset="0"/>
                <a:ea typeface="MS PGothic" pitchFamily="34" charset="-128"/>
              </a:defRPr>
            </a:lvl7pPr>
            <a:lvl8pPr marL="3499637" indent="-233309" eaLnBrk="0" fontAlgn="base" hangingPunct="0">
              <a:spcBef>
                <a:spcPct val="0"/>
              </a:spcBef>
              <a:spcAft>
                <a:spcPct val="0"/>
              </a:spcAft>
              <a:defRPr sz="2400">
                <a:solidFill>
                  <a:schemeClr val="tx1"/>
                </a:solidFill>
                <a:latin typeface="Verdana" pitchFamily="34" charset="0"/>
                <a:ea typeface="MS PGothic" pitchFamily="34" charset="-128"/>
              </a:defRPr>
            </a:lvl8pPr>
            <a:lvl9pPr marL="3966256" indent="-233309"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59DAD0A-E10B-4398-8E33-56A56DA5B2FC}" type="slidenum">
              <a:rPr lang="en-US" altLang="en-US" sz="1200">
                <a:solidFill>
                  <a:srgbClr val="000000"/>
                </a:solidFill>
              </a:rPr>
              <a:pPr/>
              <a:t>38</a:t>
            </a:fld>
            <a:endParaRPr lang="en-US"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 Not SPHC: n= 46</a:t>
            </a:r>
          </a:p>
          <a:p>
            <a:r>
              <a:rPr lang="en-US" dirty="0"/>
              <a:t>EC, SPHC: n= 37</a:t>
            </a:r>
          </a:p>
          <a:p>
            <a:r>
              <a:rPr lang="en-US" dirty="0"/>
              <a:t>AS, Not SPHC: n= 50</a:t>
            </a:r>
          </a:p>
          <a:p>
            <a:r>
              <a:rPr lang="en-US" dirty="0"/>
              <a:t>AS, SPHC: n= 55</a:t>
            </a:r>
          </a:p>
          <a:p>
            <a:endParaRPr lang="en-US" b="1" dirty="0"/>
          </a:p>
          <a:p>
            <a:r>
              <a:rPr lang="en-US" b="1" dirty="0"/>
              <a:t>Independent Samples Test</a:t>
            </a:r>
            <a:endParaRPr lang="en-US" dirty="0"/>
          </a:p>
          <a:p>
            <a:r>
              <a:rPr lang="en-US" dirty="0"/>
              <a:t> </a:t>
            </a:r>
          </a:p>
          <a:p>
            <a:r>
              <a:rPr lang="en-US" dirty="0"/>
              <a:t>				Levene's Test for Equality of Variances 		t-test for Equality of Means</a:t>
            </a:r>
          </a:p>
          <a:p>
            <a:pPr defTabSz="933237">
              <a:defRPr/>
            </a:pPr>
            <a:r>
              <a:rPr lang="en-US" dirty="0"/>
              <a:t>					F 	Sig.  		t	df	Sig. (2-tailed)</a:t>
            </a:r>
          </a:p>
          <a:p>
            <a:pPr defTabSz="933237">
              <a:defRPr/>
            </a:pPr>
            <a:endParaRPr lang="en-US" dirty="0"/>
          </a:p>
          <a:p>
            <a:pPr defTabSz="933237">
              <a:defRPr/>
            </a:pPr>
            <a:r>
              <a:rPr lang="en-US" dirty="0"/>
              <a:t>Self-report %         Equal variances assumed		2.556	.114		-2.428 	81	.017</a:t>
            </a:r>
          </a:p>
          <a:p>
            <a:r>
              <a:rPr lang="en-US" dirty="0"/>
              <a:t>standards met</a:t>
            </a:r>
          </a:p>
          <a:p>
            <a:endParaRPr lang="en-US" dirty="0" smtClean="0"/>
          </a:p>
          <a:p>
            <a:endParaRPr lang="en-US" dirty="0" smtClean="0"/>
          </a:p>
          <a:p>
            <a:r>
              <a:rPr lang="en-US" b="1" dirty="0"/>
              <a:t>Independent Samples Test</a:t>
            </a:r>
            <a:endParaRPr lang="en-US" dirty="0"/>
          </a:p>
          <a:p>
            <a:r>
              <a:rPr lang="en-US" dirty="0"/>
              <a:t> </a:t>
            </a:r>
          </a:p>
          <a:p>
            <a:r>
              <a:rPr lang="en-US" dirty="0"/>
              <a:t>				Levene's Test for Equality of Variances 		t-test for Equality of Means</a:t>
            </a:r>
          </a:p>
          <a:p>
            <a:pPr defTabSz="933237">
              <a:defRPr/>
            </a:pPr>
            <a:r>
              <a:rPr lang="en-US" dirty="0"/>
              <a:t>					F 	Sig.  		t	df	Sig. (2-tailed)</a:t>
            </a:r>
          </a:p>
          <a:p>
            <a:pPr defTabSz="933237">
              <a:defRPr/>
            </a:pPr>
            <a:endParaRPr lang="en-US" dirty="0"/>
          </a:p>
          <a:p>
            <a:pPr defTabSz="933237">
              <a:defRPr/>
            </a:pPr>
            <a:r>
              <a:rPr lang="en-US" dirty="0"/>
              <a:t>Self-report %         Equal variances not assumed		5.118	.026		-3.648 	100.4	.000</a:t>
            </a:r>
          </a:p>
          <a:p>
            <a:r>
              <a:rPr lang="en-US" dirty="0"/>
              <a:t>standards met</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92294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26654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put it back in our frame . . . </a:t>
            </a:r>
          </a:p>
          <a:p>
            <a:endParaRPr lang="en-US" baseline="0" dirty="0" smtClean="0"/>
          </a:p>
          <a:p>
            <a:r>
              <a:rPr lang="en-US" baseline="0" dirty="0" smtClean="0"/>
              <a:t>Should we develop a tertiary program click to next slide</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98177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8">
              <a:defRPr/>
            </a:pPr>
            <a:r>
              <a:rPr lang="en-US" dirty="0" smtClean="0"/>
              <a:t>So what would we put in here.  We</a:t>
            </a:r>
            <a:r>
              <a:rPr lang="en-US" baseline="0" dirty="0" smtClean="0"/>
              <a:t> have a proposed solution, but first. . . . </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25656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58255" indent="-291636" eaLnBrk="0" hangingPunct="0">
              <a:defRPr>
                <a:solidFill>
                  <a:schemeClr val="tx1"/>
                </a:solidFill>
                <a:latin typeface="Tahoma" panose="020B0604030504040204" pitchFamily="34" charset="0"/>
                <a:cs typeface="Arial" panose="020B0604020202020204" pitchFamily="34" charset="0"/>
              </a:defRPr>
            </a:lvl2pPr>
            <a:lvl3pPr marL="1166546" indent="-233309" eaLnBrk="0" hangingPunct="0">
              <a:defRPr>
                <a:solidFill>
                  <a:schemeClr val="tx1"/>
                </a:solidFill>
                <a:latin typeface="Tahoma" panose="020B0604030504040204" pitchFamily="34" charset="0"/>
                <a:cs typeface="Arial" panose="020B0604020202020204" pitchFamily="34" charset="0"/>
              </a:defRPr>
            </a:lvl3pPr>
            <a:lvl4pPr marL="1633164" indent="-233309" eaLnBrk="0" hangingPunct="0">
              <a:defRPr>
                <a:solidFill>
                  <a:schemeClr val="tx1"/>
                </a:solidFill>
                <a:latin typeface="Tahoma" panose="020B0604030504040204" pitchFamily="34" charset="0"/>
                <a:cs typeface="Arial" panose="020B0604020202020204" pitchFamily="34" charset="0"/>
              </a:defRPr>
            </a:lvl4pPr>
            <a:lvl5pPr marL="2099782" indent="-233309" eaLnBrk="0" hangingPunct="0">
              <a:defRPr>
                <a:solidFill>
                  <a:schemeClr val="tx1"/>
                </a:solidFill>
                <a:latin typeface="Tahoma" panose="020B0604030504040204" pitchFamily="34" charset="0"/>
                <a:cs typeface="Arial" panose="020B0604020202020204" pitchFamily="34" charset="0"/>
              </a:defRPr>
            </a:lvl5pPr>
            <a:lvl6pPr marL="2566401" indent="-233309" eaLnBrk="0" fontAlgn="base" hangingPunct="0">
              <a:spcBef>
                <a:spcPct val="50000"/>
              </a:spcBef>
              <a:spcAft>
                <a:spcPct val="0"/>
              </a:spcAft>
              <a:defRPr>
                <a:solidFill>
                  <a:schemeClr val="tx1"/>
                </a:solidFill>
                <a:latin typeface="Tahoma" panose="020B0604030504040204" pitchFamily="34" charset="0"/>
                <a:cs typeface="Arial" panose="020B0604020202020204" pitchFamily="34" charset="0"/>
              </a:defRPr>
            </a:lvl6pPr>
            <a:lvl7pPr marL="3033019" indent="-233309" eaLnBrk="0" fontAlgn="base" hangingPunct="0">
              <a:spcBef>
                <a:spcPct val="50000"/>
              </a:spcBef>
              <a:spcAft>
                <a:spcPct val="0"/>
              </a:spcAft>
              <a:defRPr>
                <a:solidFill>
                  <a:schemeClr val="tx1"/>
                </a:solidFill>
                <a:latin typeface="Tahoma" panose="020B0604030504040204" pitchFamily="34" charset="0"/>
                <a:cs typeface="Arial" panose="020B0604020202020204" pitchFamily="34" charset="0"/>
              </a:defRPr>
            </a:lvl7pPr>
            <a:lvl8pPr marL="3499637" indent="-233309" eaLnBrk="0" fontAlgn="base" hangingPunct="0">
              <a:spcBef>
                <a:spcPct val="50000"/>
              </a:spcBef>
              <a:spcAft>
                <a:spcPct val="0"/>
              </a:spcAft>
              <a:defRPr>
                <a:solidFill>
                  <a:schemeClr val="tx1"/>
                </a:solidFill>
                <a:latin typeface="Tahoma" panose="020B0604030504040204" pitchFamily="34" charset="0"/>
                <a:cs typeface="Arial" panose="020B0604020202020204" pitchFamily="34" charset="0"/>
              </a:defRPr>
            </a:lvl8pPr>
            <a:lvl9pPr marL="3966256" indent="-233309" eaLnBrk="0" fontAlgn="base" hangingPunct="0">
              <a:spcBef>
                <a:spcPct val="5000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45F63B9-0050-475B-8529-6B7A8765EECD}"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itchFamily="34" charset="0"/>
              <a:buChar char="•"/>
            </a:pPr>
            <a:r>
              <a:rPr lang="en-US" altLang="en-US" dirty="0" smtClean="0">
                <a:latin typeface="Arial" panose="020B0604020202020204" pitchFamily="34" charset="0"/>
                <a:cs typeface="Arial" panose="020B0604020202020204" pitchFamily="34" charset="0"/>
              </a:rPr>
              <a:t>So where did they standards come from?</a:t>
            </a:r>
          </a:p>
          <a:p>
            <a:pPr marL="171450" indent="-171450" eaLnBrk="1" hangingPunct="1">
              <a:buFont typeface="Arial" pitchFamily="34" charset="0"/>
              <a:buChar char="•"/>
            </a:pPr>
            <a:r>
              <a:rPr lang="en-US" altLang="en-US" dirty="0" smtClean="0">
                <a:latin typeface="Arial" panose="020B0604020202020204" pitchFamily="34" charset="0"/>
                <a:cs typeface="Arial" panose="020B0604020202020204" pitchFamily="34" charset="0"/>
              </a:rPr>
              <a:t>We convened the HOST</a:t>
            </a:r>
            <a:r>
              <a:rPr lang="en-US" altLang="en-US" baseline="0" dirty="0" smtClean="0">
                <a:latin typeface="Arial" panose="020B0604020202020204" pitchFamily="34" charset="0"/>
                <a:cs typeface="Arial" panose="020B0604020202020204" pitchFamily="34" charset="0"/>
              </a:rPr>
              <a:t> Coalition – will touch on more later</a:t>
            </a:r>
          </a:p>
          <a:p>
            <a:pPr marL="171450" indent="-171450" eaLnBrk="1" hangingPunct="1">
              <a:buFont typeface="Arial" pitchFamily="34" charset="0"/>
              <a:buChar char="•"/>
            </a:pPr>
            <a:r>
              <a:rPr lang="en-US" altLang="en-US" baseline="0" dirty="0" smtClean="0">
                <a:latin typeface="Arial" panose="020B0604020202020204" pitchFamily="34" charset="0"/>
                <a:cs typeface="Arial" panose="020B0604020202020204" pitchFamily="34" charset="0"/>
              </a:rPr>
              <a:t>And with funding from RWJF, we assessed the field and developed the </a:t>
            </a:r>
            <a:r>
              <a:rPr lang="en-US" altLang="en-US" baseline="0" smtClean="0">
                <a:latin typeface="Arial" panose="020B0604020202020204" pitchFamily="34" charset="0"/>
                <a:cs typeface="Arial" panose="020B0604020202020204" pitchFamily="34" charset="0"/>
              </a:rPr>
              <a:t>standards Harvard </a:t>
            </a:r>
            <a:endParaRPr lang="en-US" altLang="en-US" baseline="0" dirty="0" smtClean="0">
              <a:latin typeface="Arial" panose="020B0604020202020204" pitchFamily="34" charset="0"/>
              <a:cs typeface="Arial" panose="020B0604020202020204" pitchFamily="34" charset="0"/>
            </a:endParaRPr>
          </a:p>
          <a:p>
            <a:pPr marL="171450" indent="-171450" eaLnBrk="1" hangingPunct="1">
              <a:buFont typeface="Arial" pitchFamily="34" charset="0"/>
              <a:buChar char="•"/>
            </a:pPr>
            <a:r>
              <a:rPr lang="en-US" altLang="en-US" dirty="0" smtClean="0">
                <a:latin typeface="Arial" panose="020B0604020202020204" pitchFamily="34" charset="0"/>
                <a:cs typeface="Arial" panose="020B0604020202020204" pitchFamily="34" charset="0"/>
              </a:rPr>
              <a:t>The standards are evidence based, meaning that published findings support the standard. These reflect scientific literature and/or reflect HOST consensus on practical methods of operationalizing the standard based on experience.</a:t>
            </a:r>
          </a:p>
        </p:txBody>
      </p:sp>
    </p:spTree>
    <p:extLst>
      <p:ext uri="{BB962C8B-B14F-4D97-AF65-F5344CB8AC3E}">
        <p14:creationId xmlns:p14="http://schemas.microsoft.com/office/powerpoint/2010/main" val="359437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Share:</a:t>
            </a:r>
            <a:r>
              <a:rPr lang="en-US" b="1" baseline="0" dirty="0" smtClean="0"/>
              <a:t> </a:t>
            </a:r>
            <a:r>
              <a:rPr lang="en-US" dirty="0" smtClean="0"/>
              <a:t>The standards are based in part on years of research supported by collaborations with the Harvard School of Public Health (HSPH), University of Massachusetts at Boston, the Healthy Out of School Time Coalition (HOST) and the National Institute for Out-of-School Time (NIOST). </a:t>
            </a:r>
          </a:p>
          <a:p>
            <a:pPr marL="171450" indent="-171450">
              <a:buFont typeface="Verdana" panose="020B0604030504040204" pitchFamily="34" charset="0"/>
              <a:buChar char="−"/>
            </a:pPr>
            <a:endParaRPr lang="en-US" baseline="0" dirty="0" smtClean="0"/>
          </a:p>
          <a:p>
            <a:pPr marL="171450" indent="-171450">
              <a:buFont typeface="Verdana" panose="020B0604030504040204" pitchFamily="34" charset="0"/>
              <a:buChar char="−"/>
            </a:pPr>
            <a:r>
              <a:rPr lang="en-US" baseline="0" dirty="0" smtClean="0"/>
              <a:t>Our standards are higher than any other commitment we have seen/heard. </a:t>
            </a:r>
          </a:p>
          <a:p>
            <a:pPr marL="171450" indent="-171450">
              <a:buFont typeface="Verdana" panose="020B0604030504040204" pitchFamily="34" charset="0"/>
              <a:buChar char="−"/>
            </a:pPr>
            <a:r>
              <a:rPr lang="en-US" baseline="0" dirty="0" smtClean="0"/>
              <a:t>Our commitment to evaluation and dissemination (even of less-than-great results) is more tangible and visible than other commitments. </a:t>
            </a:r>
          </a:p>
          <a:p>
            <a:pPr marL="171450" indent="-171450">
              <a:buFont typeface="Verdana" panose="020B0604030504040204" pitchFamily="34" charset="0"/>
              <a:buChar char="−"/>
            </a:pPr>
            <a:r>
              <a:rPr lang="en-US" baseline="0" dirty="0" smtClean="0"/>
              <a:t>We know it takes time and energy to achieve successful implementation, ie all the standards all the time. We will continue to strive to build capacity, site by site, association by association, state by state, together.</a:t>
            </a:r>
          </a:p>
          <a:p>
            <a:pPr marL="171450" indent="-171450">
              <a:buFont typeface="Verdana" panose="020B0604030504040204" pitchFamily="34" charset="0"/>
              <a:buChar char="−"/>
            </a:pPr>
            <a:r>
              <a:rPr lang="en-US" dirty="0" smtClean="0"/>
              <a:t>Ours is a long-term commitment: we</a:t>
            </a:r>
            <a:r>
              <a:rPr lang="en-US" baseline="0" dirty="0" smtClean="0"/>
              <a:t> will continue to promote </a:t>
            </a:r>
            <a:r>
              <a:rPr lang="en-US" dirty="0" smtClean="0"/>
              <a:t>healthy eating and active living within our Y’s and communities regardless of whether</a:t>
            </a:r>
            <a:r>
              <a:rPr lang="en-US" baseline="0" dirty="0" smtClean="0"/>
              <a:t> we make our 2015 goal (or by how much we miss it)</a:t>
            </a:r>
            <a:r>
              <a:rPr lang="en-US" dirty="0" smtClean="0"/>
              <a:t>. </a:t>
            </a:r>
            <a:r>
              <a:rPr lang="en-US" baseline="0" dirty="0" smtClean="0"/>
              <a:t> </a:t>
            </a:r>
            <a:r>
              <a:rPr lang="en-US" dirty="0" smtClean="0"/>
              <a:t>The promotion and adoption of our Healthy Eating and Physical Activity (HEPA) Standards is a continuation of our longstanding commitment to ensure that we are making the healthy choice the easy choice for kids,</a:t>
            </a:r>
            <a:r>
              <a:rPr lang="en-US" baseline="0" dirty="0" smtClean="0"/>
              <a:t> staff and </a:t>
            </a:r>
            <a:r>
              <a:rPr lang="en-US" dirty="0" smtClean="0"/>
              <a:t>families. </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n-US" dirty="0"/>
          </a:p>
        </p:txBody>
      </p:sp>
    </p:spTree>
    <p:extLst>
      <p:ext uri="{BB962C8B-B14F-4D97-AF65-F5344CB8AC3E}">
        <p14:creationId xmlns:p14="http://schemas.microsoft.com/office/powerpoint/2010/main" val="100777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great energy and support to implement these standards from Ys across the country with over 93% of Ys who have early learning and or afterschool formally committed! Your work and continued improves are helping to fill the gap! We continue to learn through the Annual February HEPA Standard survey that more Ys are reporting 100% success. Very excitingly – you have all achieved 100% verified success through practice and policy alignment. For sustainability, its critical that what is happening through day to implementation or practices, is clearing stated in policies. Great job, now let’s meet the team! </a:t>
            </a:r>
            <a:br>
              <a:rPr lang="en-US" baseline="0" dirty="0" smtClean="0"/>
            </a:br>
            <a:endParaRPr lang="en-US" baseline="0" dirty="0" smtClean="0"/>
          </a:p>
          <a:p>
            <a:r>
              <a:rPr lang="en-US" baseline="0" dirty="0" smtClean="0"/>
              <a:t>93.3% CEO Commitment</a:t>
            </a:r>
          </a:p>
          <a:p>
            <a:r>
              <a:rPr lang="en-US" baseline="0" dirty="0" smtClean="0"/>
              <a:t>X Self Reported</a:t>
            </a:r>
          </a:p>
          <a:p>
            <a:r>
              <a:rPr lang="en-US" baseline="0" dirty="0" smtClean="0"/>
              <a:t>18 Y associations verified with 100% compliance</a:t>
            </a:r>
          </a:p>
          <a:p>
            <a:endParaRPr lang="en-US" baseline="0" dirty="0" smtClean="0"/>
          </a:p>
          <a:p>
            <a:r>
              <a:rPr lang="en-US" b="1" dirty="0" smtClean="0"/>
              <a:t>Share: </a:t>
            </a:r>
            <a:r>
              <a:rPr lang="en-US" dirty="0" smtClean="0"/>
              <a:t>There</a:t>
            </a:r>
            <a:r>
              <a:rPr lang="en-US" baseline="0" dirty="0" smtClean="0"/>
              <a:t> is great energy and support to implement these standards from Ys across the country. </a:t>
            </a:r>
          </a:p>
          <a:p>
            <a:pPr marL="171450" indent="-171450">
              <a:buFont typeface="Verdana" panose="020B0604030504040204" pitchFamily="34" charset="0"/>
              <a:buChar char="−"/>
            </a:pPr>
            <a:r>
              <a:rPr lang="en-US" baseline="0" dirty="0" smtClean="0"/>
              <a:t>With over 90% of Ys with early learning and or afterschool formally committed, we are well on our way to achieving our goal together!</a:t>
            </a:r>
          </a:p>
          <a:p>
            <a:pPr marL="171450" indent="-171450">
              <a:buFont typeface="Verdana" panose="020B0604030504040204" pitchFamily="34" charset="0"/>
              <a:buChar char="−"/>
            </a:pPr>
            <a:r>
              <a:rPr lang="en-US" baseline="0" dirty="0" smtClean="0"/>
              <a:t>Now we must focus on bridging the gap between Ys commitment to implementation to full implementation, demonstrated by 100% compliance through practice and policy alignment. </a:t>
            </a:r>
          </a:p>
          <a:p>
            <a:pPr marL="171450" indent="-171450">
              <a:buFont typeface="Verdana" panose="020B0604030504040204" pitchFamily="34" charset="0"/>
              <a:buChar char="−"/>
            </a:pPr>
            <a:r>
              <a:rPr lang="en-US" baseline="0" dirty="0" smtClean="0"/>
              <a:t>We have refocused our efforts to support both a top down and bottom up approach. </a:t>
            </a:r>
            <a:br>
              <a:rPr lang="en-US" baseline="0" dirty="0" smtClean="0"/>
            </a:br>
            <a:r>
              <a:rPr lang="en-US" baseline="0" dirty="0" smtClean="0"/>
              <a:t>While CEO and senior level staff are critical to HEPA, the day to day implementation falls on program directors and front line staff. </a:t>
            </a:r>
          </a:p>
          <a:p>
            <a:pPr marL="171450" indent="-171450">
              <a:buFont typeface="Verdana" panose="020B0604030504040204" pitchFamily="34" charset="0"/>
              <a:buChar char="−"/>
            </a:pPr>
            <a:r>
              <a:rPr lang="en-US" baseline="0" dirty="0" smtClean="0"/>
              <a:t>We are excited to focus now on increasing the numbers of Y’s achieving 100% successful implementation and it is with people like you that we will accomplish this.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8</a:t>
            </a:fld>
            <a:endParaRPr lang="en-US" dirty="0"/>
          </a:p>
        </p:txBody>
      </p:sp>
    </p:spTree>
    <p:extLst>
      <p:ext uri="{BB962C8B-B14F-4D97-AF65-F5344CB8AC3E}">
        <p14:creationId xmlns:p14="http://schemas.microsoft.com/office/powerpoint/2010/main" val="190161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year, we perform </a:t>
            </a:r>
            <a:r>
              <a:rPr lang="en-US" dirty="0"/>
              <a:t>a more rigorous analysis of individual standard questions on the HEPA Detailed Survey.</a:t>
            </a:r>
          </a:p>
          <a:p>
            <a:pPr marL="174982" indent="-174982">
              <a:buFontTx/>
              <a:buChar char="-"/>
            </a:pPr>
            <a:r>
              <a:rPr lang="en-US" dirty="0" smtClean="0"/>
              <a:t>Here </a:t>
            </a:r>
            <a:r>
              <a:rPr lang="en-US" dirty="0"/>
              <a:t>we can see a steady growth in self-reported 100% standard compliance over time. </a:t>
            </a:r>
            <a:endParaRPr lang="en-US" dirty="0" smtClean="0"/>
          </a:p>
          <a:p>
            <a:pPr marL="174982" indent="-174982">
              <a:buFontTx/>
              <a:buChar char="-"/>
            </a:pPr>
            <a:r>
              <a:rPr lang="en-US" dirty="0" smtClean="0"/>
              <a:t>2013</a:t>
            </a:r>
            <a:r>
              <a:rPr lang="en-US" baseline="0" dirty="0" smtClean="0"/>
              <a:t> is not included because we did not perform an analysis of HEPA Survey data. 2012 is our baseline and though survey data wasn’t used at the time of analysis, the same methods were applied when analyzing Altarum site visit results. </a:t>
            </a:r>
          </a:p>
          <a:p>
            <a:pPr marL="174982" indent="-174982">
              <a:buFontTx/>
              <a:buChar char="-"/>
            </a:pPr>
            <a:r>
              <a:rPr lang="en-US" b="1" baseline="0" dirty="0" smtClean="0">
                <a:solidFill>
                  <a:srgbClr val="FFFF00"/>
                </a:solidFill>
              </a:rPr>
              <a:t>The 31% self- reported number has note been verified by Altarum as of 4.20.15</a:t>
            </a:r>
            <a:endParaRPr lang="en-US" b="1" dirty="0">
              <a:solidFill>
                <a:srgbClr val="FFFF00"/>
              </a:solidFill>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10</a:t>
            </a:fld>
            <a:endParaRPr lang="en-US" dirty="0"/>
          </a:p>
        </p:txBody>
      </p:sp>
    </p:spTree>
    <p:extLst>
      <p:ext uri="{BB962C8B-B14F-4D97-AF65-F5344CB8AC3E}">
        <p14:creationId xmlns:p14="http://schemas.microsoft.com/office/powerpoint/2010/main" val="1879685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9.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0.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9.png"/><Relationship Id="rId3" Type="http://schemas.openxmlformats.org/officeDocument/2006/relationships/image" Target="../media/image3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1.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9.png"/><Relationship Id="rId3" Type="http://schemas.openxmlformats.org/officeDocument/2006/relationships/image" Target="../media/image32.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9.png"/><Relationship Id="rId3" Type="http://schemas.openxmlformats.org/officeDocument/2006/relationships/image" Target="../media/image33.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9.png"/><Relationship Id="rId3" Type="http://schemas.openxmlformats.org/officeDocument/2006/relationships/image" Target="../media/image34.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png"/><Relationship Id="rId3" Type="http://schemas.openxmlformats.org/officeDocument/2006/relationships/image" Target="../media/image19.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png"/><Relationship Id="rId3"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png"/><Relationship Id="rId3" Type="http://schemas.openxmlformats.org/officeDocument/2006/relationships/image" Target="../media/image21.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0.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2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2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2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13509661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8"/>
            <a:ext cx="1692161" cy="460005"/>
          </a:xfrm>
          <a:prstGeom prst="rect">
            <a:avLst/>
          </a:prstGeom>
        </p:spPr>
      </p:pic>
    </p:spTree>
    <p:extLst>
      <p:ext uri="{BB962C8B-B14F-4D97-AF65-F5344CB8AC3E}">
        <p14:creationId xmlns:p14="http://schemas.microsoft.com/office/powerpoint/2010/main" val="34492812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4890200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A243BC4-86A9-49CF-BD78-F344AE64A5F1}"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PRESENTATION TITLE HERE | ©2011 YMCA of the USA</a:t>
            </a:r>
          </a:p>
        </p:txBody>
      </p:sp>
    </p:spTree>
    <p:extLst>
      <p:ext uri="{BB962C8B-B14F-4D97-AF65-F5344CB8AC3E}">
        <p14:creationId xmlns:p14="http://schemas.microsoft.com/office/powerpoint/2010/main" val="33250073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rgbClr val="0089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pPr>
              <a:defRPr/>
            </a:pPr>
            <a:fld id="{E01E5024-4508-4C23-92AD-21BD3B3A4580}"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bg1"/>
                </a:solidFill>
                <a:latin typeface="Verdana" pitchFamily="64" charset="0"/>
                <a:ea typeface="ＭＳ Ｐゴシック" pitchFamily="64" charset="-128"/>
                <a:cs typeface="ＭＳ Ｐゴシック" pitchFamily="64" charset="-128"/>
              </a:defRPr>
            </a:lvl1pPr>
          </a:lstStyle>
          <a:p>
            <a:pPr>
              <a:defRPr/>
            </a:pPr>
            <a:r>
              <a:rPr lang="en-US" dirty="0">
                <a:solidFill>
                  <a:srgbClr val="FFFFFF"/>
                </a:solidFill>
              </a:rPr>
              <a:t>| PRESENTATION TITLE HERE | ©2011 YMCA of the USA</a:t>
            </a:r>
          </a:p>
        </p:txBody>
      </p:sp>
    </p:spTree>
    <p:extLst>
      <p:ext uri="{BB962C8B-B14F-4D97-AF65-F5344CB8AC3E}">
        <p14:creationId xmlns:p14="http://schemas.microsoft.com/office/powerpoint/2010/main" val="2157874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89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9127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rgbClr val="0089D0"/>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4813" y="466725"/>
            <a:ext cx="13763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2608" y="2756154"/>
            <a:ext cx="8732520" cy="949071"/>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413508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BF61E516-326E-4A5F-B9B7-C55C868CFF7D}"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PRESENTATION TITLE HERE | ©2011 YMCA of the USA</a:t>
            </a:r>
          </a:p>
        </p:txBody>
      </p:sp>
    </p:spTree>
    <p:extLst>
      <p:ext uri="{BB962C8B-B14F-4D97-AF65-F5344CB8AC3E}">
        <p14:creationId xmlns:p14="http://schemas.microsoft.com/office/powerpoint/2010/main" val="863564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C3E16F91-9350-4878-AE57-BC4D31F488F9}" type="slidenum">
              <a:rPr lang="en-US">
                <a:solidFill>
                  <a:srgbClr val="464847"/>
                </a:solidFill>
              </a:rPr>
              <a:pPr>
                <a:defRPr/>
              </a:pPr>
              <a:t>‹#›</a:t>
            </a:fld>
            <a:endParaRPr lang="en-US" dirty="0">
              <a:solidFill>
                <a:srgbClr val="464847"/>
              </a:solidFill>
            </a:endParaRPr>
          </a:p>
        </p:txBody>
      </p:sp>
      <p:sp>
        <p:nvSpPr>
          <p:cNvPr id="8" name="Footer Placeholder 7"/>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PRESENTATION TITLE HERE | ©2011 YMCA of the USA</a:t>
            </a:r>
          </a:p>
        </p:txBody>
      </p:sp>
    </p:spTree>
    <p:extLst>
      <p:ext uri="{BB962C8B-B14F-4D97-AF65-F5344CB8AC3E}">
        <p14:creationId xmlns:p14="http://schemas.microsoft.com/office/powerpoint/2010/main" val="10787149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EAC40A1B-E8ED-4E2B-9034-A2E83DF4825D}" type="slidenum">
              <a:rPr lang="en-US">
                <a:solidFill>
                  <a:srgbClr val="464847"/>
                </a:solidFill>
              </a:rPr>
              <a:pPr>
                <a:defRPr/>
              </a:pPr>
              <a:t>‹#›</a:t>
            </a:fld>
            <a:endParaRPr lang="en-US" dirty="0">
              <a:solidFill>
                <a:srgbClr val="464847"/>
              </a:solidFill>
            </a:endParaRPr>
          </a:p>
        </p:txBody>
      </p:sp>
      <p:sp>
        <p:nvSpPr>
          <p:cNvPr id="4" name="Footer Placeholder 3"/>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PRESENTATION TITLE HERE | ©2011 YMCA of the USA</a:t>
            </a:r>
          </a:p>
        </p:txBody>
      </p:sp>
    </p:spTree>
    <p:extLst>
      <p:ext uri="{BB962C8B-B14F-4D97-AF65-F5344CB8AC3E}">
        <p14:creationId xmlns:p14="http://schemas.microsoft.com/office/powerpoint/2010/main" val="57942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3F002CB-D77A-406B-8DC6-A7B9A6580F17}" type="slidenum">
              <a:rPr lang="en-US">
                <a:solidFill>
                  <a:srgbClr val="464847"/>
                </a:solidFill>
              </a:rPr>
              <a:pPr>
                <a:defRPr/>
              </a:pPr>
              <a:t>‹#›</a:t>
            </a:fld>
            <a:endParaRPr lang="en-US" dirty="0">
              <a:solidFill>
                <a:srgbClr val="464847"/>
              </a:solidFill>
            </a:endParaRPr>
          </a:p>
        </p:txBody>
      </p:sp>
      <p:sp>
        <p:nvSpPr>
          <p:cNvPr id="3" name="Footer Placeholder 2"/>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PRESENTATION TITLE HERE | ©2011 YMCA of the USA</a:t>
            </a:r>
          </a:p>
        </p:txBody>
      </p:sp>
    </p:spTree>
    <p:extLst>
      <p:ext uri="{BB962C8B-B14F-4D97-AF65-F5344CB8AC3E}">
        <p14:creationId xmlns:p14="http://schemas.microsoft.com/office/powerpoint/2010/main" val="29958496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249CE42-9ECF-41C3-9372-4B99C17DA4AE}"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PRESENTATION TITLE HERE | ©2011 YMCA of the USA</a:t>
            </a:r>
          </a:p>
        </p:txBody>
      </p:sp>
    </p:spTree>
    <p:extLst>
      <p:ext uri="{BB962C8B-B14F-4D97-AF65-F5344CB8AC3E}">
        <p14:creationId xmlns:p14="http://schemas.microsoft.com/office/powerpoint/2010/main" val="37299231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D5621C1-AA83-44E7-9E0B-58586DC3533C}"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PRESENTATION TITLE HERE | ©2011 YMCA of the USA</a:t>
            </a:r>
          </a:p>
        </p:txBody>
      </p:sp>
    </p:spTree>
    <p:extLst>
      <p:ext uri="{BB962C8B-B14F-4D97-AF65-F5344CB8AC3E}">
        <p14:creationId xmlns:p14="http://schemas.microsoft.com/office/powerpoint/2010/main" val="17619133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8037065A-1758-48D5-8F33-99198FECF41A}"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PRESENTATION TITLE HERE | ©2011 YMCA of the USA</a:t>
            </a:r>
          </a:p>
        </p:txBody>
      </p:sp>
    </p:spTree>
    <p:extLst>
      <p:ext uri="{BB962C8B-B14F-4D97-AF65-F5344CB8AC3E}">
        <p14:creationId xmlns:p14="http://schemas.microsoft.com/office/powerpoint/2010/main" val="19167558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C9C38F53-A4B6-458B-99F5-F58BA5B0815C}"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PRESENTATION TITLE HERE | ©2011 YMCA of the USA</a:t>
            </a:r>
          </a:p>
        </p:txBody>
      </p:sp>
    </p:spTree>
    <p:extLst>
      <p:ext uri="{BB962C8B-B14F-4D97-AF65-F5344CB8AC3E}">
        <p14:creationId xmlns:p14="http://schemas.microsoft.com/office/powerpoint/2010/main" val="21764815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1148590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6335540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8367464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826542"/>
      </p:ext>
    </p:extLst>
  </p:cSld>
  <p:clrMapOvr>
    <a:masterClrMapping/>
  </p:clrMapOvr>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82" y="2252664"/>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9" y="4325113"/>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11"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6" y="1069855"/>
            <a:ext cx="1692161" cy="460005"/>
          </a:xfrm>
          <a:prstGeom prst="rect">
            <a:avLst/>
          </a:prstGeom>
        </p:spPr>
      </p:pic>
    </p:spTree>
    <p:extLst>
      <p:ext uri="{BB962C8B-B14F-4D97-AF65-F5344CB8AC3E}">
        <p14:creationId xmlns:p14="http://schemas.microsoft.com/office/powerpoint/2010/main" val="242154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Expert Panel October 2012 | ©2011 YMCA of the USA</a:t>
            </a:r>
            <a:endParaRPr lang="en-US" dirty="0">
              <a:solidFill>
                <a:srgbClr val="464847"/>
              </a:solidFill>
            </a:endParaRPr>
          </a:p>
        </p:txBody>
      </p:sp>
    </p:spTree>
    <p:extLst>
      <p:ext uri="{BB962C8B-B14F-4D97-AF65-F5344CB8AC3E}">
        <p14:creationId xmlns:p14="http://schemas.microsoft.com/office/powerpoint/2010/main" val="12276452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a:solidFill>
                  <a:srgbClr val="FFFFFF"/>
                </a:solidFill>
              </a:rPr>
              <a:t>| Expert Panel October 2012 | ©2011 YMCA of the USA</a:t>
            </a:r>
            <a:endParaRPr lang="en-US" dirty="0">
              <a:solidFill>
                <a:srgbClr val="FFFFFF"/>
              </a:solidFill>
            </a:endParaRPr>
          </a:p>
        </p:txBody>
      </p:sp>
      <p:sp>
        <p:nvSpPr>
          <p:cNvPr id="6" name="Content Placeholder 2"/>
          <p:cNvSpPr>
            <a:spLocks noGrp="1"/>
          </p:cNvSpPr>
          <p:nvPr>
            <p:ph idx="1"/>
          </p:nvPr>
        </p:nvSpPr>
        <p:spPr>
          <a:xfrm>
            <a:off x="354020" y="1739901"/>
            <a:ext cx="8339137" cy="4375150"/>
          </a:xfrm>
        </p:spPr>
        <p:txBody>
          <a:bodyPr/>
          <a:lstStyle>
            <a:lvl1pPr marL="456793" indent="-456793">
              <a:spcBef>
                <a:spcPts val="528"/>
              </a:spcBef>
              <a:buFont typeface="+mj-lt"/>
              <a:buAutoNum type="arabicPeriod"/>
              <a:defRPr sz="2200" b="1" cap="all" baseline="0">
                <a:solidFill>
                  <a:schemeClr val="bg1"/>
                </a:solidFill>
              </a:defRPr>
            </a:lvl1pPr>
            <a:lvl2pPr marL="740001" indent="-283210">
              <a:spcBef>
                <a:spcPts val="528"/>
              </a:spcBef>
              <a:buSzPct val="100000"/>
              <a:buFont typeface="Verdana" pitchFamily="34" charset="0"/>
              <a:buChar char="–"/>
              <a:defRPr sz="2200" baseline="0">
                <a:solidFill>
                  <a:schemeClr val="bg1"/>
                </a:solidFill>
              </a:defRPr>
            </a:lvl2pPr>
            <a:lvl3pPr marL="1141977">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4258168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54946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7"/>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7" y="466344"/>
            <a:ext cx="1376087" cy="1051560"/>
          </a:xfrm>
          <a:prstGeom prst="rect">
            <a:avLst/>
          </a:prstGeom>
        </p:spPr>
      </p:pic>
    </p:spTree>
    <p:extLst>
      <p:ext uri="{BB962C8B-B14F-4D97-AF65-F5344CB8AC3E}">
        <p14:creationId xmlns:p14="http://schemas.microsoft.com/office/powerpoint/2010/main" val="1998521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20" y="1739901"/>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1"/>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Expert Panel October 2012 | ©2011 YMCA of the USA</a:t>
            </a:r>
            <a:endParaRPr lang="en-US" dirty="0">
              <a:solidFill>
                <a:srgbClr val="464847"/>
              </a:solidFill>
            </a:endParaRPr>
          </a:p>
        </p:txBody>
      </p:sp>
    </p:spTree>
    <p:extLst>
      <p:ext uri="{BB962C8B-B14F-4D97-AF65-F5344CB8AC3E}">
        <p14:creationId xmlns:p14="http://schemas.microsoft.com/office/powerpoint/2010/main" val="3189591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93" indent="0">
              <a:buNone/>
              <a:defRPr sz="2000" b="1"/>
            </a:lvl2pPr>
            <a:lvl3pPr marL="913581" indent="0">
              <a:buNone/>
              <a:defRPr sz="1800" b="1"/>
            </a:lvl3pPr>
            <a:lvl4pPr marL="1370371" indent="0">
              <a:buNone/>
              <a:defRPr sz="1600" b="1"/>
            </a:lvl4pPr>
            <a:lvl5pPr marL="1827163" indent="0">
              <a:buNone/>
              <a:defRPr sz="1600" b="1"/>
            </a:lvl5pPr>
            <a:lvl6pPr marL="2283954" indent="0">
              <a:buNone/>
              <a:defRPr sz="1600" b="1"/>
            </a:lvl6pPr>
            <a:lvl7pPr marL="2740744" indent="0">
              <a:buNone/>
              <a:defRPr sz="1600" b="1"/>
            </a:lvl7pPr>
            <a:lvl8pPr marL="3197535" indent="0">
              <a:buNone/>
              <a:defRPr sz="1600" b="1"/>
            </a:lvl8pPr>
            <a:lvl9pPr marL="365432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793" indent="0">
              <a:buNone/>
              <a:defRPr sz="2000" b="1"/>
            </a:lvl2pPr>
            <a:lvl3pPr marL="913581" indent="0">
              <a:buNone/>
              <a:defRPr sz="1800" b="1"/>
            </a:lvl3pPr>
            <a:lvl4pPr marL="1370371" indent="0">
              <a:buNone/>
              <a:defRPr sz="1600" b="1"/>
            </a:lvl4pPr>
            <a:lvl5pPr marL="1827163" indent="0">
              <a:buNone/>
              <a:defRPr sz="1600" b="1"/>
            </a:lvl5pPr>
            <a:lvl6pPr marL="2283954" indent="0">
              <a:buNone/>
              <a:defRPr sz="1600" b="1"/>
            </a:lvl6pPr>
            <a:lvl7pPr marL="2740744" indent="0">
              <a:buNone/>
              <a:defRPr sz="1600" b="1"/>
            </a:lvl7pPr>
            <a:lvl8pPr marL="3197535" indent="0">
              <a:buNone/>
              <a:defRPr sz="1600" b="1"/>
            </a:lvl8pPr>
            <a:lvl9pPr marL="365432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dirty="0">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Expert Panel October 2012 | ©2011 YMCA of the USA</a:t>
            </a:r>
            <a:endParaRPr lang="en-US" dirty="0">
              <a:solidFill>
                <a:srgbClr val="464847"/>
              </a:solidFill>
            </a:endParaRPr>
          </a:p>
        </p:txBody>
      </p:sp>
    </p:spTree>
    <p:extLst>
      <p:ext uri="{BB962C8B-B14F-4D97-AF65-F5344CB8AC3E}">
        <p14:creationId xmlns:p14="http://schemas.microsoft.com/office/powerpoint/2010/main" val="18009557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dirty="0">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Expert Panel October 2012 | ©2011 YMCA of the USA</a:t>
            </a:r>
            <a:endParaRPr lang="en-US" dirty="0">
              <a:solidFill>
                <a:srgbClr val="464847"/>
              </a:solidFill>
            </a:endParaRPr>
          </a:p>
        </p:txBody>
      </p:sp>
    </p:spTree>
    <p:extLst>
      <p:ext uri="{BB962C8B-B14F-4D97-AF65-F5344CB8AC3E}">
        <p14:creationId xmlns:p14="http://schemas.microsoft.com/office/powerpoint/2010/main" val="18682566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dirty="0">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Expert Panel October 2012 | ©2011 YMCA of the USA</a:t>
            </a:r>
            <a:endParaRPr lang="en-US" dirty="0">
              <a:solidFill>
                <a:srgbClr val="464847"/>
              </a:solidFill>
            </a:endParaRPr>
          </a:p>
        </p:txBody>
      </p:sp>
    </p:spTree>
    <p:extLst>
      <p:ext uri="{BB962C8B-B14F-4D97-AF65-F5344CB8AC3E}">
        <p14:creationId xmlns:p14="http://schemas.microsoft.com/office/powerpoint/2010/main" val="35152544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793" indent="0">
              <a:buNone/>
              <a:defRPr sz="1200"/>
            </a:lvl2pPr>
            <a:lvl3pPr marL="913581" indent="0">
              <a:buNone/>
              <a:defRPr sz="1000"/>
            </a:lvl3pPr>
            <a:lvl4pPr marL="1370371" indent="0">
              <a:buNone/>
              <a:defRPr sz="900"/>
            </a:lvl4pPr>
            <a:lvl5pPr marL="1827163" indent="0">
              <a:buNone/>
              <a:defRPr sz="900"/>
            </a:lvl5pPr>
            <a:lvl6pPr marL="2283954" indent="0">
              <a:buNone/>
              <a:defRPr sz="900"/>
            </a:lvl6pPr>
            <a:lvl7pPr marL="2740744" indent="0">
              <a:buNone/>
              <a:defRPr sz="900"/>
            </a:lvl7pPr>
            <a:lvl8pPr marL="3197535" indent="0">
              <a:buNone/>
              <a:defRPr sz="900"/>
            </a:lvl8pPr>
            <a:lvl9pPr marL="3654322"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Expert Panel October 2012 | ©2011 YMCA of the USA</a:t>
            </a:r>
            <a:endParaRPr lang="en-US" dirty="0">
              <a:solidFill>
                <a:srgbClr val="464847"/>
              </a:solidFill>
            </a:endParaRPr>
          </a:p>
        </p:txBody>
      </p:sp>
    </p:spTree>
    <p:extLst>
      <p:ext uri="{BB962C8B-B14F-4D97-AF65-F5344CB8AC3E}">
        <p14:creationId xmlns:p14="http://schemas.microsoft.com/office/powerpoint/2010/main" val="28911212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3" indent="0">
              <a:buNone/>
              <a:defRPr sz="2800"/>
            </a:lvl2pPr>
            <a:lvl3pPr marL="913581" indent="0">
              <a:buNone/>
              <a:defRPr sz="2400"/>
            </a:lvl3pPr>
            <a:lvl4pPr marL="1370371" indent="0">
              <a:buNone/>
              <a:defRPr sz="2000"/>
            </a:lvl4pPr>
            <a:lvl5pPr marL="1827163" indent="0">
              <a:buNone/>
              <a:defRPr sz="2000"/>
            </a:lvl5pPr>
            <a:lvl6pPr marL="2283954" indent="0">
              <a:buNone/>
              <a:defRPr sz="2000"/>
            </a:lvl6pPr>
            <a:lvl7pPr marL="2740744" indent="0">
              <a:buNone/>
              <a:defRPr sz="2000"/>
            </a:lvl7pPr>
            <a:lvl8pPr marL="3197535" indent="0">
              <a:buNone/>
              <a:defRPr sz="2000"/>
            </a:lvl8pPr>
            <a:lvl9pPr marL="3654322"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93" indent="0">
              <a:buNone/>
              <a:defRPr sz="1200"/>
            </a:lvl2pPr>
            <a:lvl3pPr marL="913581" indent="0">
              <a:buNone/>
              <a:defRPr sz="1000"/>
            </a:lvl3pPr>
            <a:lvl4pPr marL="1370371" indent="0">
              <a:buNone/>
              <a:defRPr sz="900"/>
            </a:lvl4pPr>
            <a:lvl5pPr marL="1827163" indent="0">
              <a:buNone/>
              <a:defRPr sz="900"/>
            </a:lvl5pPr>
            <a:lvl6pPr marL="2283954" indent="0">
              <a:buNone/>
              <a:defRPr sz="900"/>
            </a:lvl6pPr>
            <a:lvl7pPr marL="2740744" indent="0">
              <a:buNone/>
              <a:defRPr sz="900"/>
            </a:lvl7pPr>
            <a:lvl8pPr marL="3197535" indent="0">
              <a:buNone/>
              <a:defRPr sz="900"/>
            </a:lvl8pPr>
            <a:lvl9pPr marL="3654322"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Expert Panel October 2012 | ©2011 YMCA of the USA</a:t>
            </a:r>
            <a:endParaRPr lang="en-US" dirty="0">
              <a:solidFill>
                <a:srgbClr val="464847"/>
              </a:solidFill>
            </a:endParaRPr>
          </a:p>
        </p:txBody>
      </p:sp>
    </p:spTree>
    <p:extLst>
      <p:ext uri="{BB962C8B-B14F-4D97-AF65-F5344CB8AC3E}">
        <p14:creationId xmlns:p14="http://schemas.microsoft.com/office/powerpoint/2010/main" val="949902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Expert Panel October 2012 | ©2011 YMCA of the USA</a:t>
            </a:r>
            <a:endParaRPr lang="en-US" dirty="0">
              <a:solidFill>
                <a:srgbClr val="464847"/>
              </a:solidFill>
            </a:endParaRPr>
          </a:p>
        </p:txBody>
      </p:sp>
    </p:spTree>
    <p:extLst>
      <p:ext uri="{BB962C8B-B14F-4D97-AF65-F5344CB8AC3E}">
        <p14:creationId xmlns:p14="http://schemas.microsoft.com/office/powerpoint/2010/main" val="9823615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7" y="328617"/>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7" y="328617"/>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Expert Panel October 2012 | ©2011 YMCA of the USA</a:t>
            </a:r>
            <a:endParaRPr lang="en-US" dirty="0">
              <a:solidFill>
                <a:srgbClr val="464847"/>
              </a:solidFill>
            </a:endParaRPr>
          </a:p>
        </p:txBody>
      </p:sp>
    </p:spTree>
    <p:extLst>
      <p:ext uri="{BB962C8B-B14F-4D97-AF65-F5344CB8AC3E}">
        <p14:creationId xmlns:p14="http://schemas.microsoft.com/office/powerpoint/2010/main" val="27441879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82" y="2252664"/>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9" y="4325113"/>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11"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6" y="1069855"/>
            <a:ext cx="1692161" cy="460005"/>
          </a:xfrm>
          <a:prstGeom prst="rect">
            <a:avLst/>
          </a:prstGeom>
        </p:spPr>
      </p:pic>
    </p:spTree>
    <p:extLst>
      <p:ext uri="{BB962C8B-B14F-4D97-AF65-F5344CB8AC3E}">
        <p14:creationId xmlns:p14="http://schemas.microsoft.com/office/powerpoint/2010/main" val="23685036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82" y="2252664"/>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9" y="4325113"/>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11"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6" y="1069855"/>
            <a:ext cx="1692161" cy="460005"/>
          </a:xfrm>
          <a:prstGeom prst="rect">
            <a:avLst/>
          </a:prstGeom>
        </p:spPr>
      </p:pic>
    </p:spTree>
    <p:extLst>
      <p:ext uri="{BB962C8B-B14F-4D97-AF65-F5344CB8AC3E}">
        <p14:creationId xmlns:p14="http://schemas.microsoft.com/office/powerpoint/2010/main" val="13390704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82" y="2252664"/>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9" y="4325113"/>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11"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6" y="1069855"/>
            <a:ext cx="1692161" cy="460005"/>
          </a:xfrm>
          <a:prstGeom prst="rect">
            <a:avLst/>
          </a:prstGeom>
        </p:spPr>
      </p:pic>
    </p:spTree>
    <p:extLst>
      <p:ext uri="{BB962C8B-B14F-4D97-AF65-F5344CB8AC3E}">
        <p14:creationId xmlns:p14="http://schemas.microsoft.com/office/powerpoint/2010/main" val="6448385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7"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9"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9"/>
            <a:ext cx="1692161" cy="460005"/>
          </a:xfrm>
          <a:prstGeom prst="rect">
            <a:avLst/>
          </a:prstGeom>
        </p:spPr>
      </p:pic>
    </p:spTree>
    <p:extLst>
      <p:ext uri="{BB962C8B-B14F-4D97-AF65-F5344CB8AC3E}">
        <p14:creationId xmlns:p14="http://schemas.microsoft.com/office/powerpoint/2010/main" val="21773767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30588242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solidFill>
                <a:srgbClr val="FFFFFF"/>
              </a:solidFill>
            </a:endParaRPr>
          </a:p>
        </p:txBody>
      </p:sp>
      <p:sp>
        <p:nvSpPr>
          <p:cNvPr id="6" name="Content Placeholder 2"/>
          <p:cNvSpPr>
            <a:spLocks noGrp="1"/>
          </p:cNvSpPr>
          <p:nvPr>
            <p:ph idx="1"/>
          </p:nvPr>
        </p:nvSpPr>
        <p:spPr>
          <a:xfrm>
            <a:off x="354014" y="1739901"/>
            <a:ext cx="8339137" cy="4375150"/>
          </a:xfrm>
        </p:spPr>
        <p:txBody>
          <a:bodyPr/>
          <a:lstStyle>
            <a:lvl1pPr marL="457146" indent="-457146">
              <a:spcBef>
                <a:spcPts val="528"/>
              </a:spcBef>
              <a:buFont typeface="+mj-lt"/>
              <a:buAutoNum type="arabicPeriod"/>
              <a:defRPr sz="2200" b="1" cap="all" baseline="0">
                <a:solidFill>
                  <a:schemeClr val="bg1"/>
                </a:solidFill>
              </a:defRPr>
            </a:lvl1pPr>
            <a:lvl2pPr marL="740578" indent="-283431">
              <a:spcBef>
                <a:spcPts val="528"/>
              </a:spcBef>
              <a:buSzPct val="100000"/>
              <a:buFont typeface="Verdana" pitchFamily="34" charset="0"/>
              <a:buChar char="–"/>
              <a:defRPr sz="2200" baseline="0">
                <a:solidFill>
                  <a:schemeClr val="bg1"/>
                </a:solidFill>
              </a:defRPr>
            </a:lvl2pPr>
            <a:lvl3pPr marL="1142867">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8095388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3782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5"/>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3" y="466344"/>
            <a:ext cx="1376087" cy="1051560"/>
          </a:xfrm>
          <a:prstGeom prst="rect">
            <a:avLst/>
          </a:prstGeom>
        </p:spPr>
      </p:pic>
    </p:spTree>
    <p:extLst>
      <p:ext uri="{BB962C8B-B14F-4D97-AF65-F5344CB8AC3E}">
        <p14:creationId xmlns:p14="http://schemas.microsoft.com/office/powerpoint/2010/main" val="282482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4" y="1739901"/>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1"/>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14498309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5605792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31267862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14378185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732666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34942771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20271359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4"/>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4" y="328614"/>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33374534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7"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9"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9"/>
            <a:ext cx="1692161" cy="460005"/>
          </a:xfrm>
          <a:prstGeom prst="rect">
            <a:avLst/>
          </a:prstGeom>
        </p:spPr>
      </p:pic>
    </p:spTree>
    <p:extLst>
      <p:ext uri="{BB962C8B-B14F-4D97-AF65-F5344CB8AC3E}">
        <p14:creationId xmlns:p14="http://schemas.microsoft.com/office/powerpoint/2010/main" val="3645711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7"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9"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9"/>
            <a:ext cx="1692161" cy="460005"/>
          </a:xfrm>
          <a:prstGeom prst="rect">
            <a:avLst/>
          </a:prstGeom>
        </p:spPr>
      </p:pic>
    </p:spTree>
    <p:extLst>
      <p:ext uri="{BB962C8B-B14F-4D97-AF65-F5344CB8AC3E}">
        <p14:creationId xmlns:p14="http://schemas.microsoft.com/office/powerpoint/2010/main" val="49109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7"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9"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9"/>
            <a:ext cx="1692161" cy="460005"/>
          </a:xfrm>
          <a:prstGeom prst="rect">
            <a:avLst/>
          </a:prstGeom>
        </p:spPr>
      </p:pic>
    </p:spTree>
    <p:extLst>
      <p:ext uri="{BB962C8B-B14F-4D97-AF65-F5344CB8AC3E}">
        <p14:creationId xmlns:p14="http://schemas.microsoft.com/office/powerpoint/2010/main" val="9260853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284229"/>
      </p:ext>
    </p:extLst>
  </p:cSld>
  <p:clrMapOvr>
    <a:masterClrMapping/>
  </p:clrMapOvr>
  <p:timing>
    <p:tnLst>
      <p:par>
        <p:cTn xmlns:p14="http://schemas.microsoft.com/office/powerpoint/2010/mai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79550" y="684214"/>
            <a:ext cx="6292850" cy="915987"/>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43000" y="1471613"/>
            <a:ext cx="6629400" cy="4114800"/>
          </a:xfrm>
        </p:spPr>
        <p:txBody>
          <a:bodyPr/>
          <a:lstStyle/>
          <a:p>
            <a:pPr lvl="0"/>
            <a:endParaRPr lang="en-US" noProof="0" dirty="0" smtClean="0"/>
          </a:p>
        </p:txBody>
      </p:sp>
      <p:sp>
        <p:nvSpPr>
          <p:cNvPr id="4" name="Date Placeholder 3"/>
          <p:cNvSpPr>
            <a:spLocks noGrp="1"/>
          </p:cNvSpPr>
          <p:nvPr>
            <p:ph type="dt" sz="half" idx="10"/>
          </p:nvPr>
        </p:nvSpPr>
        <p:spPr>
          <a:xfrm>
            <a:off x="685800" y="6248400"/>
            <a:ext cx="1905000" cy="457200"/>
          </a:xfrm>
          <a:prstGeom prst="rect">
            <a:avLst/>
          </a:prstGeom>
        </p:spPr>
        <p:txBody>
          <a:bodyPr lIns="91429" tIns="45714" rIns="91429" bIns="45714"/>
          <a:lstStyle>
            <a:lvl1pPr>
              <a:defRPr/>
            </a:lvl1pPr>
          </a:lstStyle>
          <a:p>
            <a:pPr>
              <a:defRPr/>
            </a:pPr>
            <a:endParaRPr lang="en-US" dirty="0">
              <a:solidFill>
                <a:srgbClr val="000000"/>
              </a:solidFill>
            </a:endParaRPr>
          </a:p>
        </p:txBody>
      </p:sp>
      <p:sp>
        <p:nvSpPr>
          <p:cNvPr id="5" name="Date Placeholder 4"/>
          <p:cNvSpPr>
            <a:spLocks noGrp="1" noChangeArrowheads="1"/>
          </p:cNvSpPr>
          <p:nvPr>
            <p:ph type="dt" sz="half" idx="11"/>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6" name="Rectangle 4"/>
          <p:cNvSpPr>
            <a:spLocks noGrp="1" noChangeArrowheads="1"/>
          </p:cNvSpPr>
          <p:nvPr>
            <p:ph type="dt" sz="half" idx="12"/>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7" name="Rectangle 4"/>
          <p:cNvSpPr>
            <a:spLocks noGrp="1" noChangeArrowheads="1"/>
          </p:cNvSpPr>
          <p:nvPr>
            <p:ph type="dt" sz="half" idx="13"/>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8" name="Rectangle 4"/>
          <p:cNvSpPr>
            <a:spLocks noGrp="1" noChangeArrowheads="1"/>
          </p:cNvSpPr>
          <p:nvPr>
            <p:ph type="dt" sz="half" idx="14"/>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9" name="Rectangle 4"/>
          <p:cNvSpPr>
            <a:spLocks noGrp="1" noChangeArrowheads="1"/>
          </p:cNvSpPr>
          <p:nvPr>
            <p:ph type="dt" sz="half" idx="15"/>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10" name="Rectangle 4"/>
          <p:cNvSpPr>
            <a:spLocks noGrp="1" noChangeArrowheads="1"/>
          </p:cNvSpPr>
          <p:nvPr>
            <p:ph type="dt" sz="half" idx="16"/>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11" name="Rectangle 4"/>
          <p:cNvSpPr>
            <a:spLocks noGrp="1" noChangeArrowheads="1"/>
          </p:cNvSpPr>
          <p:nvPr>
            <p:ph type="dt" sz="half" idx="17"/>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12" name="Rectangle 4"/>
          <p:cNvSpPr>
            <a:spLocks noGrp="1" noChangeArrowheads="1"/>
          </p:cNvSpPr>
          <p:nvPr>
            <p:ph type="dt" sz="half" idx="18"/>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13" name="Rectangle 4"/>
          <p:cNvSpPr>
            <a:spLocks noGrp="1" noChangeArrowheads="1"/>
          </p:cNvSpPr>
          <p:nvPr>
            <p:ph type="dt" sz="half" idx="19"/>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14" name="Rectangle 4"/>
          <p:cNvSpPr>
            <a:spLocks noGrp="1" noChangeArrowheads="1"/>
          </p:cNvSpPr>
          <p:nvPr>
            <p:ph type="dt" sz="half" idx="20"/>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15" name="Rectangle 4"/>
          <p:cNvSpPr>
            <a:spLocks noGrp="1" noChangeArrowheads="1"/>
          </p:cNvSpPr>
          <p:nvPr>
            <p:ph type="dt" sz="half" idx="21"/>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16" name="Rectangle 4"/>
          <p:cNvSpPr>
            <a:spLocks noGrp="1" noChangeArrowheads="1"/>
          </p:cNvSpPr>
          <p:nvPr>
            <p:ph type="dt" sz="half" idx="22"/>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17" name="Rectangle 4"/>
          <p:cNvSpPr>
            <a:spLocks noGrp="1" noChangeArrowheads="1"/>
          </p:cNvSpPr>
          <p:nvPr>
            <p:ph type="dt" sz="half" idx="23"/>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18" name="Rectangle 4"/>
          <p:cNvSpPr>
            <a:spLocks noGrp="1" noChangeArrowheads="1"/>
          </p:cNvSpPr>
          <p:nvPr>
            <p:ph type="dt" sz="half" idx="24"/>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19" name="Rectangle 4"/>
          <p:cNvSpPr>
            <a:spLocks noGrp="1" noChangeArrowheads="1"/>
          </p:cNvSpPr>
          <p:nvPr>
            <p:ph type="dt" sz="half" idx="25"/>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20" name="Rectangle 4"/>
          <p:cNvSpPr>
            <a:spLocks noGrp="1" noChangeArrowheads="1"/>
          </p:cNvSpPr>
          <p:nvPr>
            <p:ph type="dt" sz="half" idx="26"/>
          </p:nvPr>
        </p:nvSpPr>
        <p:spPr>
          <a:xfrm>
            <a:off x="685800" y="6248400"/>
            <a:ext cx="1905000" cy="457200"/>
          </a:xfrm>
          <a:prstGeom prst="rect">
            <a:avLst/>
          </a:prstGeom>
          <a:ln/>
        </p:spPr>
        <p:txBody>
          <a:bodyPr lIns="91429" tIns="45714" rIns="91429" bIns="45714"/>
          <a:lstStyle>
            <a:lvl1pPr>
              <a:defRPr/>
            </a:lvl1pPr>
          </a:lstStyle>
          <a:p>
            <a:pPr>
              <a:defRPr/>
            </a:pPr>
            <a:endParaRPr lang="en-US" dirty="0">
              <a:solidFill>
                <a:srgbClr val="000000"/>
              </a:solidFill>
            </a:endParaRPr>
          </a:p>
        </p:txBody>
      </p:sp>
      <p:sp>
        <p:nvSpPr>
          <p:cNvPr id="21" name="Rectangle 5"/>
          <p:cNvSpPr>
            <a:spLocks noGrp="1" noChangeArrowheads="1"/>
          </p:cNvSpPr>
          <p:nvPr>
            <p:ph type="ftr" sz="quarter" idx="27"/>
          </p:nvPr>
        </p:nvSpPr>
        <p:spPr>
          <a:ln/>
        </p:spPr>
        <p:txBody>
          <a:bodyPr/>
          <a:lstStyle>
            <a:lvl1pPr>
              <a:defRPr/>
            </a:lvl1pPr>
          </a:lstStyle>
          <a:p>
            <a:pPr>
              <a:defRPr/>
            </a:pPr>
            <a:r>
              <a:rPr lang="en-US" smtClean="0">
                <a:solidFill>
                  <a:srgbClr val="464847"/>
                </a:solidFill>
              </a:rPr>
              <a:t>| ORIENTATION FOR NEW COACHES | ©2013 YMCA of the USA</a:t>
            </a:r>
            <a:endParaRPr lang="en-US" dirty="0">
              <a:solidFill>
                <a:srgbClr val="464847"/>
              </a:solidFill>
            </a:endParaRPr>
          </a:p>
        </p:txBody>
      </p:sp>
    </p:spTree>
    <p:extLst>
      <p:ext uri="{BB962C8B-B14F-4D97-AF65-F5344CB8AC3E}">
        <p14:creationId xmlns:p14="http://schemas.microsoft.com/office/powerpoint/2010/main" val="4171593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10616378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38586147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solidFill>
                <a:srgbClr val="FFFFFF"/>
              </a:solidFill>
            </a:endParaRPr>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3940371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542167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1799896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11505681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2355480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8831"/>
            <a:ext cx="1692161" cy="460005"/>
          </a:xfrm>
          <a:prstGeom prst="rect">
            <a:avLst/>
          </a:prstGeom>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10479308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26340465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6910771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38978577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16495512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20902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37570663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32427400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8"/>
            <a:ext cx="1692161" cy="460005"/>
          </a:xfrm>
          <a:prstGeom prst="rect">
            <a:avLst/>
          </a:prstGeom>
        </p:spPr>
      </p:pic>
    </p:spTree>
    <p:extLst>
      <p:ext uri="{BB962C8B-B14F-4D97-AF65-F5344CB8AC3E}">
        <p14:creationId xmlns:p14="http://schemas.microsoft.com/office/powerpoint/2010/main" val="388598734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1819608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MEET HEPA | ©2015 YMCA of the USA</a:t>
            </a:r>
          </a:p>
        </p:txBody>
      </p:sp>
    </p:spTree>
    <p:extLst>
      <p:ext uri="{BB962C8B-B14F-4D97-AF65-F5344CB8AC3E}">
        <p14:creationId xmlns:p14="http://schemas.microsoft.com/office/powerpoint/2010/main" val="38514479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a:solidFill>
                  <a:srgbClr val="FFFFFF"/>
                </a:solidFill>
              </a:rPr>
              <a:t>| MEET HEPA | ©2015 YMCA of the USA</a:t>
            </a:r>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0240760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71942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4033574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MEET HEPA | ©2015 YMCA of the USA</a:t>
            </a:r>
          </a:p>
        </p:txBody>
      </p:sp>
    </p:spTree>
    <p:extLst>
      <p:ext uri="{BB962C8B-B14F-4D97-AF65-F5344CB8AC3E}">
        <p14:creationId xmlns:p14="http://schemas.microsoft.com/office/powerpoint/2010/main" val="1848364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dirty="0">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MEET HEPA | ©2015 YMCA of the USA</a:t>
            </a:r>
          </a:p>
        </p:txBody>
      </p:sp>
    </p:spTree>
    <p:extLst>
      <p:ext uri="{BB962C8B-B14F-4D97-AF65-F5344CB8AC3E}">
        <p14:creationId xmlns:p14="http://schemas.microsoft.com/office/powerpoint/2010/main" val="15361688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dirty="0">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MEET HEPA | ©2015 YMCA of the USA</a:t>
            </a:r>
          </a:p>
        </p:txBody>
      </p:sp>
    </p:spTree>
    <p:extLst>
      <p:ext uri="{BB962C8B-B14F-4D97-AF65-F5344CB8AC3E}">
        <p14:creationId xmlns:p14="http://schemas.microsoft.com/office/powerpoint/2010/main" val="5487105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dirty="0">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MEET HEPA | ©2015 YMCA of the USA</a:t>
            </a:r>
          </a:p>
        </p:txBody>
      </p:sp>
    </p:spTree>
    <p:extLst>
      <p:ext uri="{BB962C8B-B14F-4D97-AF65-F5344CB8AC3E}">
        <p14:creationId xmlns:p14="http://schemas.microsoft.com/office/powerpoint/2010/main" val="28099975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MEET HEPA | ©2015 YMCA of the USA</a:t>
            </a:r>
          </a:p>
        </p:txBody>
      </p:sp>
    </p:spTree>
    <p:extLst>
      <p:ext uri="{BB962C8B-B14F-4D97-AF65-F5344CB8AC3E}">
        <p14:creationId xmlns:p14="http://schemas.microsoft.com/office/powerpoint/2010/main" val="23329426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MEET HEPA | ©2015 YMCA of the USA</a:t>
            </a:r>
          </a:p>
        </p:txBody>
      </p:sp>
    </p:spTree>
    <p:extLst>
      <p:ext uri="{BB962C8B-B14F-4D97-AF65-F5344CB8AC3E}">
        <p14:creationId xmlns:p14="http://schemas.microsoft.com/office/powerpoint/2010/main" val="3587335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MEET HEPA | ©2015 YMCA of the USA</a:t>
            </a:r>
          </a:p>
        </p:txBody>
      </p:sp>
    </p:spTree>
    <p:extLst>
      <p:ext uri="{BB962C8B-B14F-4D97-AF65-F5344CB8AC3E}">
        <p14:creationId xmlns:p14="http://schemas.microsoft.com/office/powerpoint/2010/main" val="32133476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 MEET HEPA | ©2015 YMCA of the USA</a:t>
            </a:r>
          </a:p>
        </p:txBody>
      </p:sp>
    </p:spTree>
    <p:extLst>
      <p:ext uri="{BB962C8B-B14F-4D97-AF65-F5344CB8AC3E}">
        <p14:creationId xmlns:p14="http://schemas.microsoft.com/office/powerpoint/2010/main" val="22015441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425666936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16591400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8"/>
            <a:ext cx="1692161" cy="460005"/>
          </a:xfrm>
          <a:prstGeom prst="rect">
            <a:avLst/>
          </a:prstGeom>
        </p:spPr>
      </p:pic>
    </p:spTree>
    <p:extLst>
      <p:ext uri="{BB962C8B-B14F-4D97-AF65-F5344CB8AC3E}">
        <p14:creationId xmlns:p14="http://schemas.microsoft.com/office/powerpoint/2010/main" val="252269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smtClean="0"/>
              <a:t>| MEET HEPA | ©2015 YMCA of the USA</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smtClean="0"/>
              <a:t>| MEET HEPA | ©2015 YMCA of the USA</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smtClean="0"/>
              <a:t>| MEET HEPA | ©2015 YMCA of the USA</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smtClean="0"/>
              <a:t>| MEET HEPA | ©2015 YMCA of the USA</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r>
              <a:rPr lang="en-US" dirty="0" smtClean="0"/>
              <a:t>| MEET HEPA | ©2015 YMCA of the USA</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69414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marL="747713" indent="-2286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9092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96914" y="1644161"/>
            <a:ext cx="3798886" cy="4420089"/>
          </a:xfrm>
          <a:noFill/>
          <a:ln w="9525">
            <a:noFill/>
            <a:miter lim="800000"/>
            <a:headEnd/>
            <a:tailEnd/>
          </a:ln>
        </p:spPr>
        <p:txBody>
          <a:bodyPr/>
          <a:lstStyle>
            <a:lvl1pPr marL="290513" indent="-290513" algn="l" rtl="0" eaLnBrk="0" fontAlgn="base" hangingPunct="0">
              <a:lnSpc>
                <a:spcPct val="95000"/>
              </a:lnSpc>
              <a:spcBef>
                <a:spcPct val="0"/>
              </a:spcBef>
              <a:spcAft>
                <a:spcPts val="900"/>
              </a:spcAft>
              <a:defRPr lang="en-US" sz="2000" kern="1200" dirty="0" smtClean="0">
                <a:solidFill>
                  <a:schemeClr val="tx1"/>
                </a:solidFill>
                <a:latin typeface="Arial" pitchFamily="34" charset="0"/>
                <a:ea typeface="+mn-ea"/>
                <a:cs typeface="Arial" pitchFamily="34" charset="0"/>
              </a:defRPr>
            </a:lvl1pPr>
            <a:lvl2pPr marL="484188" indent="-193675" algn="l" rtl="0" eaLnBrk="0" fontAlgn="base" hangingPunct="0">
              <a:lnSpc>
                <a:spcPct val="95000"/>
              </a:lnSpc>
              <a:spcBef>
                <a:spcPct val="0"/>
              </a:spcBef>
              <a:spcAft>
                <a:spcPts val="900"/>
              </a:spcAft>
              <a:buClr>
                <a:srgbClr val="E22E2F"/>
              </a:buClr>
              <a:defRPr lang="en-US" sz="1700" kern="1200" dirty="0" smtClean="0">
                <a:solidFill>
                  <a:schemeClr val="tx1"/>
                </a:solidFill>
                <a:latin typeface="Arial" pitchFamily="34" charset="0"/>
                <a:ea typeface="+mn-ea"/>
                <a:cs typeface="Arial" pitchFamily="34" charset="0"/>
              </a:defRPr>
            </a:lvl2pPr>
            <a:lvl3pPr algn="l" rtl="0" eaLnBrk="0" fontAlgn="base" hangingPunct="0">
              <a:lnSpc>
                <a:spcPct val="95000"/>
              </a:lnSpc>
              <a:spcBef>
                <a:spcPct val="0"/>
              </a:spcBef>
              <a:spcAft>
                <a:spcPts val="900"/>
              </a:spcAft>
              <a:buClr>
                <a:srgbClr val="E22E2F"/>
              </a:buClr>
              <a:defRPr lang="en-US" sz="1500" kern="1200" dirty="0" smtClean="0">
                <a:solidFill>
                  <a:schemeClr val="tx1"/>
                </a:solidFill>
                <a:latin typeface="Arial" pitchFamily="34" charset="0"/>
                <a:ea typeface="+mn-ea"/>
                <a:cs typeface="Arial" pitchFamily="34" charset="0"/>
              </a:defRPr>
            </a:lvl3pPr>
            <a:lvl4pPr algn="l" rtl="0" eaLnBrk="0" fontAlgn="base" hangingPunct="0">
              <a:lnSpc>
                <a:spcPct val="95000"/>
              </a:lnSpc>
              <a:spcBef>
                <a:spcPct val="0"/>
              </a:spcBef>
              <a:spcAft>
                <a:spcPts val="900"/>
              </a:spcAft>
              <a:buClr>
                <a:srgbClr val="E22E2F"/>
              </a:buClr>
              <a:defRPr lang="en-US" sz="1500" kern="1200" dirty="0" smtClean="0">
                <a:solidFill>
                  <a:schemeClr val="tx1"/>
                </a:solidFill>
                <a:latin typeface="Arial" pitchFamily="34" charset="0"/>
                <a:ea typeface="+mn-ea"/>
                <a:cs typeface="Arial" pitchFamily="34" charset="0"/>
              </a:defRPr>
            </a:lvl4pPr>
            <a:lvl5pPr algn="l" rtl="0" eaLnBrk="0" fontAlgn="base" hangingPunct="0">
              <a:lnSpc>
                <a:spcPct val="95000"/>
              </a:lnSpc>
              <a:spcBef>
                <a:spcPct val="0"/>
              </a:spcBef>
              <a:spcAft>
                <a:spcPts val="900"/>
              </a:spcAft>
              <a:buClr>
                <a:srgbClr val="E22E2F"/>
              </a:buClr>
              <a:defRPr lang="en-US" sz="15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a:t>
            </a:r>
            <a:r>
              <a:rPr lang="en-US" dirty="0" err="1" smtClean="0"/>
              <a:t>levelsdfasdfdsaf</a:t>
            </a:r>
            <a:r>
              <a:rPr lang="en-US" dirty="0" smtClean="0"/>
              <a:t> </a:t>
            </a:r>
            <a:r>
              <a:rPr lang="en-US" dirty="0" err="1" smtClean="0"/>
              <a:t>zfbgsa</a:t>
            </a:r>
            <a:r>
              <a:rPr lang="en-US" dirty="0" smtClean="0"/>
              <a:t> </a:t>
            </a:r>
            <a:r>
              <a:rPr lang="en-US" dirty="0" err="1" smtClean="0"/>
              <a:t>adfg</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44161"/>
            <a:ext cx="3803904" cy="4420089"/>
          </a:xfrm>
          <a:noFill/>
          <a:ln w="9525">
            <a:noFill/>
            <a:miter lim="800000"/>
            <a:headEnd/>
            <a:tailEnd/>
          </a:ln>
        </p:spPr>
        <p:txBody>
          <a:bodyPr/>
          <a:lstStyle>
            <a:lvl1pPr marL="273050" indent="-273050" algn="l" rtl="0" eaLnBrk="0" fontAlgn="base" hangingPunct="0">
              <a:lnSpc>
                <a:spcPct val="95000"/>
              </a:lnSpc>
              <a:spcBef>
                <a:spcPct val="0"/>
              </a:spcBef>
              <a:spcAft>
                <a:spcPts val="900"/>
              </a:spcAft>
              <a:buClr>
                <a:srgbClr val="E22E2F"/>
              </a:buClr>
              <a:defRPr lang="en-US" sz="2000" kern="1200" smtClean="0">
                <a:solidFill>
                  <a:schemeClr val="tx1"/>
                </a:solidFill>
                <a:latin typeface="Arial" pitchFamily="34" charset="0"/>
                <a:ea typeface="+mn-ea"/>
                <a:cs typeface="Arial" pitchFamily="34" charset="0"/>
              </a:defRPr>
            </a:lvl1pPr>
            <a:lvl2pPr algn="l" rtl="0" eaLnBrk="0" fontAlgn="base" hangingPunct="0">
              <a:lnSpc>
                <a:spcPct val="95000"/>
              </a:lnSpc>
              <a:spcBef>
                <a:spcPct val="0"/>
              </a:spcBef>
              <a:spcAft>
                <a:spcPts val="900"/>
              </a:spcAft>
              <a:buClr>
                <a:srgbClr val="E22E2F"/>
              </a:buClr>
              <a:defRPr lang="en-US" sz="1700" kern="1200" smtClean="0">
                <a:solidFill>
                  <a:schemeClr val="tx1"/>
                </a:solidFill>
                <a:latin typeface="Arial" pitchFamily="34" charset="0"/>
                <a:ea typeface="+mn-ea"/>
                <a:cs typeface="Arial" pitchFamily="34" charset="0"/>
              </a:defRPr>
            </a:lvl2pPr>
            <a:lvl3pPr algn="l" rtl="0" eaLnBrk="0" fontAlgn="base" hangingPunct="0">
              <a:lnSpc>
                <a:spcPct val="95000"/>
              </a:lnSpc>
              <a:spcBef>
                <a:spcPct val="0"/>
              </a:spcBef>
              <a:spcAft>
                <a:spcPts val="900"/>
              </a:spcAft>
              <a:buClr>
                <a:srgbClr val="E22E2F"/>
              </a:buClr>
              <a:defRPr lang="en-US" sz="1500" kern="1200" smtClean="0">
                <a:solidFill>
                  <a:schemeClr val="tx1"/>
                </a:solidFill>
                <a:latin typeface="Arial" pitchFamily="34" charset="0"/>
                <a:ea typeface="+mn-ea"/>
                <a:cs typeface="Arial" pitchFamily="34" charset="0"/>
              </a:defRPr>
            </a:lvl3pPr>
            <a:lvl4pPr algn="l" rtl="0" eaLnBrk="0" fontAlgn="base" hangingPunct="0">
              <a:lnSpc>
                <a:spcPct val="95000"/>
              </a:lnSpc>
              <a:spcBef>
                <a:spcPct val="0"/>
              </a:spcBef>
              <a:spcAft>
                <a:spcPts val="900"/>
              </a:spcAft>
              <a:buClr>
                <a:srgbClr val="E22E2F"/>
              </a:buClr>
              <a:defRPr lang="en-US" sz="1500" kern="1200" smtClean="0">
                <a:solidFill>
                  <a:schemeClr val="tx1"/>
                </a:solidFill>
                <a:latin typeface="Arial" pitchFamily="34" charset="0"/>
                <a:ea typeface="+mn-ea"/>
                <a:cs typeface="Arial" pitchFamily="34" charset="0"/>
              </a:defRPr>
            </a:lvl4pPr>
            <a:lvl5pPr algn="l" rtl="0" eaLnBrk="0" fontAlgn="base" hangingPunct="0">
              <a:lnSpc>
                <a:spcPct val="95000"/>
              </a:lnSpc>
              <a:spcBef>
                <a:spcPct val="0"/>
              </a:spcBef>
              <a:spcAft>
                <a:spcPts val="900"/>
              </a:spcAft>
              <a:buClr>
                <a:srgbClr val="E22E2F"/>
              </a:buClr>
              <a:defRPr lang="en-US" sz="15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77267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54925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869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33059282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24549635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a:solidFill>
                  <a:srgbClr val="FFFFFF"/>
                </a:solidFill>
              </a:rPr>
              <a:t>|HEPA Practices &amp; Policies| © 2015 YMCA of the USA</a:t>
            </a:r>
            <a:endParaRPr lang="en-US" dirty="0">
              <a:solidFill>
                <a:srgbClr val="FFFFFF"/>
              </a:solidFill>
            </a:endParaRPr>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9143503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923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smtClean="0">
                <a:solidFill>
                  <a:schemeClr val="tx2"/>
                </a:solidFill>
              </a:rPr>
              <a:t>| MEET HEPA | ©2015 YMCA of the USA</a:t>
            </a:r>
            <a:endParaRPr lang="en-US" dirty="0">
              <a:solidFill>
                <a:schemeClr val="tx2"/>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10988760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39088098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25705454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13107478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19797168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14661195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30086534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24679321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5625970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August 28,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29099451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slideLayout" Target="../slideLayouts/slideLayout146.xml"/><Relationship Id="rId13" Type="http://schemas.openxmlformats.org/officeDocument/2006/relationships/slideLayout" Target="../slideLayouts/slideLayout147.xml"/><Relationship Id="rId14" Type="http://schemas.openxmlformats.org/officeDocument/2006/relationships/slideLayout" Target="../slideLayouts/slideLayout148.xml"/><Relationship Id="rId15" Type="http://schemas.openxmlformats.org/officeDocument/2006/relationships/slideLayout" Target="../slideLayouts/slideLayout149.xml"/><Relationship Id="rId16" Type="http://schemas.openxmlformats.org/officeDocument/2006/relationships/slideLayout" Target="../slideLayouts/slideLayout150.xml"/><Relationship Id="rId17" Type="http://schemas.openxmlformats.org/officeDocument/2006/relationships/slideLayout" Target="../slideLayouts/slideLayout151.xml"/><Relationship Id="rId18" Type="http://schemas.openxmlformats.org/officeDocument/2006/relationships/slideLayout" Target="../slideLayouts/slideLayout152.xml"/><Relationship Id="rId19" Type="http://schemas.openxmlformats.org/officeDocument/2006/relationships/theme" Target="../theme/theme10.xml"/><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63.xml"/><Relationship Id="rId12" Type="http://schemas.openxmlformats.org/officeDocument/2006/relationships/slideLayout" Target="../slideLayouts/slideLayout164.xml"/><Relationship Id="rId13" Type="http://schemas.openxmlformats.org/officeDocument/2006/relationships/slideLayout" Target="../slideLayouts/slideLayout165.xml"/><Relationship Id="rId14" Type="http://schemas.openxmlformats.org/officeDocument/2006/relationships/slideLayout" Target="../slideLayouts/slideLayout166.xml"/><Relationship Id="rId15" Type="http://schemas.openxmlformats.org/officeDocument/2006/relationships/slideLayout" Target="../slideLayouts/slideLayout167.xml"/><Relationship Id="rId16" Type="http://schemas.openxmlformats.org/officeDocument/2006/relationships/slideLayout" Target="../slideLayouts/slideLayout168.xml"/><Relationship Id="rId17" Type="http://schemas.openxmlformats.org/officeDocument/2006/relationships/theme" Target="../theme/theme11.xml"/><Relationship Id="rId1" Type="http://schemas.openxmlformats.org/officeDocument/2006/relationships/slideLayout" Target="../slideLayouts/slideLayout153.xml"/><Relationship Id="rId2" Type="http://schemas.openxmlformats.org/officeDocument/2006/relationships/slideLayout" Target="../slideLayouts/slideLayout154.xml"/><Relationship Id="rId3" Type="http://schemas.openxmlformats.org/officeDocument/2006/relationships/slideLayout" Target="../slideLayouts/slideLayout155.xml"/><Relationship Id="rId4" Type="http://schemas.openxmlformats.org/officeDocument/2006/relationships/slideLayout" Target="../slideLayouts/slideLayout156.xml"/><Relationship Id="rId5" Type="http://schemas.openxmlformats.org/officeDocument/2006/relationships/slideLayout" Target="../slideLayouts/slideLayout157.xml"/><Relationship Id="rId6" Type="http://schemas.openxmlformats.org/officeDocument/2006/relationships/slideLayout" Target="../slideLayouts/slideLayout158.xml"/><Relationship Id="rId7" Type="http://schemas.openxmlformats.org/officeDocument/2006/relationships/slideLayout" Target="../slideLayouts/slideLayout159.xml"/><Relationship Id="rId8" Type="http://schemas.openxmlformats.org/officeDocument/2006/relationships/slideLayout" Target="../slideLayouts/slideLayout160.xml"/><Relationship Id="rId9" Type="http://schemas.openxmlformats.org/officeDocument/2006/relationships/slideLayout" Target="../slideLayouts/slideLayout161.xml"/><Relationship Id="rId10" Type="http://schemas.openxmlformats.org/officeDocument/2006/relationships/slideLayout" Target="../slideLayouts/slideLayout16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slideLayout" Target="../slideLayouts/slideLayout180.xml"/><Relationship Id="rId13" Type="http://schemas.openxmlformats.org/officeDocument/2006/relationships/slideLayout" Target="../slideLayouts/slideLayout181.xml"/><Relationship Id="rId14" Type="http://schemas.openxmlformats.org/officeDocument/2006/relationships/slideLayout" Target="../slideLayouts/slideLayout182.xml"/><Relationship Id="rId15" Type="http://schemas.openxmlformats.org/officeDocument/2006/relationships/slideLayout" Target="../slideLayouts/slideLayout183.xml"/><Relationship Id="rId16" Type="http://schemas.openxmlformats.org/officeDocument/2006/relationships/slideLayout" Target="../slideLayouts/slideLayout184.xml"/><Relationship Id="rId17" Type="http://schemas.openxmlformats.org/officeDocument/2006/relationships/theme" Target="../theme/theme12.xml"/><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Relationship Id="rId17" Type="http://schemas.openxmlformats.org/officeDocument/2006/relationships/theme" Target="../theme/theme3.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slideLayout" Target="../slideLayouts/slideLayout62.xml"/><Relationship Id="rId15" Type="http://schemas.openxmlformats.org/officeDocument/2006/relationships/slideLayout" Target="../slideLayouts/slideLayout63.xml"/><Relationship Id="rId16" Type="http://schemas.openxmlformats.org/officeDocument/2006/relationships/slideLayout" Target="../slideLayouts/slideLayout64.xml"/><Relationship Id="rId17" Type="http://schemas.openxmlformats.org/officeDocument/2006/relationships/theme" Target="../theme/theme4.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slideLayout" Target="../slideLayouts/slideLayout78.xml"/><Relationship Id="rId15" Type="http://schemas.openxmlformats.org/officeDocument/2006/relationships/slideLayout" Target="../slideLayouts/slideLayout79.xml"/><Relationship Id="rId16" Type="http://schemas.openxmlformats.org/officeDocument/2006/relationships/slideLayout" Target="../slideLayouts/slideLayout80.xml"/><Relationship Id="rId17" Type="http://schemas.openxmlformats.org/officeDocument/2006/relationships/theme" Target="../theme/theme5.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theme" Target="../theme/theme6.xml"/><Relationship Id="rId7" Type="http://schemas.openxmlformats.org/officeDocument/2006/relationships/image" Target="../media/image27.jpeg"/><Relationship Id="rId8" Type="http://schemas.openxmlformats.org/officeDocument/2006/relationships/image" Target="../media/image28.png"/><Relationship Id="rId1" Type="http://schemas.openxmlformats.org/officeDocument/2006/relationships/slideLayout" Target="../slideLayouts/slideLayout81.xml"/><Relationship Id="rId2"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slideLayout" Target="../slideLayouts/slideLayout99.xml"/><Relationship Id="rId15" Type="http://schemas.openxmlformats.org/officeDocument/2006/relationships/slideLayout" Target="../slideLayouts/slideLayout100.xml"/><Relationship Id="rId16" Type="http://schemas.openxmlformats.org/officeDocument/2006/relationships/slideLayout" Target="../slideLayouts/slideLayout101.xml"/><Relationship Id="rId17" Type="http://schemas.openxmlformats.org/officeDocument/2006/relationships/theme" Target="../theme/theme7.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slideLayout" Target="../slideLayouts/slideLayout113.xml"/><Relationship Id="rId13" Type="http://schemas.openxmlformats.org/officeDocument/2006/relationships/slideLayout" Target="../slideLayouts/slideLayout114.xml"/><Relationship Id="rId14" Type="http://schemas.openxmlformats.org/officeDocument/2006/relationships/slideLayout" Target="../slideLayouts/slideLayout115.xml"/><Relationship Id="rId15" Type="http://schemas.openxmlformats.org/officeDocument/2006/relationships/slideLayout" Target="../slideLayouts/slideLayout116.xml"/><Relationship Id="rId16" Type="http://schemas.openxmlformats.org/officeDocument/2006/relationships/slideLayout" Target="../slideLayouts/slideLayout117.xml"/><Relationship Id="rId17" Type="http://schemas.openxmlformats.org/officeDocument/2006/relationships/slideLayout" Target="../slideLayouts/slideLayout118.xml"/><Relationship Id="rId18" Type="http://schemas.openxmlformats.org/officeDocument/2006/relationships/theme" Target="../theme/theme8.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Relationship Id="rId15" Type="http://schemas.openxmlformats.org/officeDocument/2006/relationships/slideLayout" Target="../slideLayouts/slideLayout133.xml"/><Relationship Id="rId16" Type="http://schemas.openxmlformats.org/officeDocument/2006/relationships/slideLayout" Target="../slideLayouts/slideLayout134.xml"/><Relationship Id="rId17" Type="http://schemas.openxmlformats.org/officeDocument/2006/relationships/theme" Target="../theme/theme9.xml"/><Relationship Id="rId1" Type="http://schemas.openxmlformats.org/officeDocument/2006/relationships/slideLayout" Target="../slideLayouts/slideLayout119.xml"/><Relationship Id="rId2" Type="http://schemas.openxmlformats.org/officeDocument/2006/relationships/slideLayout" Target="../slideLayouts/slideLayout120.xml"/><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t>| MEET HEPA | ©2015 YMCA of the USA</a:t>
            </a:r>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sldNum="0" hd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4"/>
            <a:ext cx="8374062" cy="84455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4" y="1552169"/>
            <a:ext cx="8339137" cy="437515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9" y="6356350"/>
            <a:ext cx="409575" cy="2174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6" y="6356350"/>
            <a:ext cx="8118475" cy="28733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800">
                <a:solidFill>
                  <a:schemeClr val="tx2"/>
                </a:solidFill>
              </a:defRPr>
            </a:lvl1pPr>
          </a:lstStyle>
          <a:p>
            <a:endParaRPr lang="en-US" dirty="0">
              <a:solidFill>
                <a:srgbClr val="464847"/>
              </a:solidFill>
            </a:endParaRPr>
          </a:p>
        </p:txBody>
      </p:sp>
    </p:spTree>
    <p:extLst>
      <p:ext uri="{BB962C8B-B14F-4D97-AF65-F5344CB8AC3E}">
        <p14:creationId xmlns:p14="http://schemas.microsoft.com/office/powerpoint/2010/main" val="3499610547"/>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Lst>
  <p:hf hdr="0" ft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146"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293"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44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586"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12" indent="-222224" algn="l" rtl="0" eaLnBrk="1" fontAlgn="base" hangingPunct="1">
        <a:spcBef>
          <a:spcPct val="100000"/>
        </a:spcBef>
        <a:spcAft>
          <a:spcPct val="0"/>
        </a:spcAft>
        <a:buSzPct val="80000"/>
        <a:buChar char="•"/>
        <a:defRPr>
          <a:solidFill>
            <a:schemeClr val="tx2"/>
          </a:solidFill>
          <a:latin typeface="+mn-lt"/>
          <a:ea typeface="+mn-ea"/>
        </a:defRPr>
      </a:lvl2pPr>
      <a:lvl3pPr marL="693657" indent="-228573" algn="l" rtl="0" eaLnBrk="1" fontAlgn="base" hangingPunct="1">
        <a:spcBef>
          <a:spcPct val="25000"/>
        </a:spcBef>
        <a:spcAft>
          <a:spcPct val="0"/>
        </a:spcAft>
        <a:buChar char="–"/>
        <a:defRPr>
          <a:solidFill>
            <a:schemeClr val="tx2"/>
          </a:solidFill>
          <a:latin typeface="+mn-lt"/>
          <a:ea typeface="+mn-ea"/>
        </a:defRPr>
      </a:lvl3pPr>
      <a:lvl4pPr marL="1120644" indent="-228573" algn="l" rtl="0" eaLnBrk="1" fontAlgn="base" hangingPunct="1">
        <a:spcBef>
          <a:spcPct val="25000"/>
        </a:spcBef>
        <a:spcAft>
          <a:spcPct val="0"/>
        </a:spcAft>
        <a:buSzPct val="80000"/>
        <a:buChar char="•"/>
        <a:defRPr>
          <a:solidFill>
            <a:schemeClr val="tx2"/>
          </a:solidFill>
          <a:latin typeface="+mn-lt"/>
          <a:ea typeface="+mn-ea"/>
        </a:defRPr>
      </a:lvl4pPr>
      <a:lvl5pPr marL="1607950" indent="-228573" algn="l" rtl="0" eaLnBrk="1" fontAlgn="base" hangingPunct="1">
        <a:spcBef>
          <a:spcPct val="25000"/>
        </a:spcBef>
        <a:spcAft>
          <a:spcPct val="0"/>
        </a:spcAft>
        <a:buChar char="–"/>
        <a:defRPr>
          <a:solidFill>
            <a:schemeClr val="tx2"/>
          </a:solidFill>
          <a:latin typeface="+mn-lt"/>
          <a:ea typeface="+mn-ea"/>
        </a:defRPr>
      </a:lvl5pPr>
      <a:lvl6pPr marL="2065097" indent="-228573" algn="l" rtl="0" eaLnBrk="1" fontAlgn="base" hangingPunct="1">
        <a:spcBef>
          <a:spcPct val="25000"/>
        </a:spcBef>
        <a:spcAft>
          <a:spcPct val="0"/>
        </a:spcAft>
        <a:buChar char="–"/>
        <a:defRPr>
          <a:solidFill>
            <a:schemeClr val="bg2"/>
          </a:solidFill>
          <a:latin typeface="+mn-lt"/>
          <a:ea typeface="+mn-ea"/>
        </a:defRPr>
      </a:lvl6pPr>
      <a:lvl7pPr marL="2522243" indent="-228573" algn="l" rtl="0" eaLnBrk="1" fontAlgn="base" hangingPunct="1">
        <a:spcBef>
          <a:spcPct val="25000"/>
        </a:spcBef>
        <a:spcAft>
          <a:spcPct val="0"/>
        </a:spcAft>
        <a:buChar char="–"/>
        <a:defRPr>
          <a:solidFill>
            <a:schemeClr val="bg2"/>
          </a:solidFill>
          <a:latin typeface="+mn-lt"/>
          <a:ea typeface="+mn-ea"/>
        </a:defRPr>
      </a:lvl7pPr>
      <a:lvl8pPr marL="2979390" indent="-228573" algn="l" rtl="0" eaLnBrk="1" fontAlgn="base" hangingPunct="1">
        <a:spcBef>
          <a:spcPct val="25000"/>
        </a:spcBef>
        <a:spcAft>
          <a:spcPct val="0"/>
        </a:spcAft>
        <a:buChar char="–"/>
        <a:defRPr>
          <a:solidFill>
            <a:schemeClr val="bg2"/>
          </a:solidFill>
          <a:latin typeface="+mn-lt"/>
          <a:ea typeface="+mn-ea"/>
        </a:defRPr>
      </a:lvl8pPr>
      <a:lvl9pPr marL="3436536" indent="-228573"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solidFill>
                <a:srgbClr val="464847"/>
              </a:solidFill>
            </a:endParaRPr>
          </a:p>
        </p:txBody>
      </p:sp>
    </p:spTree>
    <p:extLst>
      <p:ext uri="{BB962C8B-B14F-4D97-AF65-F5344CB8AC3E}">
        <p14:creationId xmlns:p14="http://schemas.microsoft.com/office/powerpoint/2010/main" val="2576323775"/>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 id="2147484168" r:id="rId15"/>
    <p:sldLayoutId id="2147484169" r:id="rId16"/>
  </p:sldLayoutIdLst>
  <p:hf hdr="0" ft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solidFill>
                  <a:srgbClr val="464847"/>
                </a:solidFill>
              </a:rPr>
              <a:t>| MEET HEPA | ©2015 YMCA of the USA</a:t>
            </a:r>
            <a:endParaRPr lang="en-US" dirty="0">
              <a:solidFill>
                <a:srgbClr val="464847"/>
              </a:solidFill>
            </a:endParaRPr>
          </a:p>
        </p:txBody>
      </p:sp>
    </p:spTree>
    <p:extLst>
      <p:ext uri="{BB962C8B-B14F-4D97-AF65-F5344CB8AC3E}">
        <p14:creationId xmlns:p14="http://schemas.microsoft.com/office/powerpoint/2010/main" val="941722724"/>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Lst>
  <p:hf sldNum="0" hd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t>| MEET HEPA | ©2015 YMCA of the USA</a:t>
            </a:r>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sldNum="0" hd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t>| MEET HEPA | ©2015 YMCA of the USA</a:t>
            </a:r>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sldNum="0" hd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t>| MEET HEPA | ©2015 YMCA of the USA</a:t>
            </a:r>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sldNum="0" hd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t>| MEET HEPA | ©2015 YMCA of the USA</a:t>
            </a:r>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Lst>
  <p:hf sldNum="0" hd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7" name="Rectangle 9"/>
          <p:cNvSpPr>
            <a:spLocks noChangeArrowheads="1"/>
          </p:cNvSpPr>
          <p:nvPr userDrawn="1"/>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anchor="ctr"/>
          <a:lstStyle/>
          <a:p>
            <a:pPr eaLnBrk="1" hangingPunct="1">
              <a:defRPr/>
            </a:pPr>
            <a:endParaRPr lang="en-US" sz="1800" dirty="0">
              <a:solidFill>
                <a:srgbClr val="000000"/>
              </a:solidFill>
              <a:latin typeface="Arial" charset="0"/>
              <a:ea typeface="+mn-ea"/>
              <a:cs typeface="Arial" charset="0"/>
            </a:endParaRPr>
          </a:p>
        </p:txBody>
      </p:sp>
      <p:pic>
        <p:nvPicPr>
          <p:cNvPr id="3075" name="Picture 12" descr="Altarum text top banner.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0" y="0"/>
            <a:ext cx="9144000" cy="908050"/>
          </a:xfrm>
          <a:prstGeom prst="rect">
            <a:avLst/>
          </a:prstGeom>
          <a:noFill/>
          <a:ln w="9525">
            <a:noFill/>
            <a:miter lim="800000"/>
            <a:headEnd/>
            <a:tailEnd/>
          </a:ln>
        </p:spPr>
      </p:pic>
      <p:sp>
        <p:nvSpPr>
          <p:cNvPr id="3076" name="Title Placeholder 1"/>
          <p:cNvSpPr>
            <a:spLocks noGrp="1"/>
          </p:cNvSpPr>
          <p:nvPr>
            <p:ph type="title"/>
          </p:nvPr>
        </p:nvSpPr>
        <p:spPr bwMode="auto">
          <a:xfrm>
            <a:off x="696913" y="966788"/>
            <a:ext cx="7748587" cy="74453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a:t>
            </a:r>
            <a:br>
              <a:rPr lang="en-US" smtClean="0"/>
            </a:br>
            <a:r>
              <a:rPr lang="en-US" smtClean="0"/>
              <a:t>Master title style</a:t>
            </a:r>
          </a:p>
        </p:txBody>
      </p:sp>
      <p:sp>
        <p:nvSpPr>
          <p:cNvPr id="3077" name="Text Placeholder 2"/>
          <p:cNvSpPr>
            <a:spLocks noGrp="1"/>
          </p:cNvSpPr>
          <p:nvPr>
            <p:ph type="body" idx="1"/>
          </p:nvPr>
        </p:nvSpPr>
        <p:spPr bwMode="auto">
          <a:xfrm>
            <a:off x="696913" y="1936750"/>
            <a:ext cx="7748587" cy="412115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extBox 8"/>
          <p:cNvSpPr txBox="1"/>
          <p:nvPr userDrawn="1"/>
        </p:nvSpPr>
        <p:spPr>
          <a:xfrm>
            <a:off x="8305800" y="6564313"/>
            <a:ext cx="665163" cy="246062"/>
          </a:xfrm>
          <a:prstGeom prst="rect">
            <a:avLst/>
          </a:prstGeom>
          <a:noFill/>
        </p:spPr>
        <p:txBody>
          <a:bodyPr lIns="0" rIns="0">
            <a:spAutoFit/>
          </a:bodyPr>
          <a:lstStyle/>
          <a:p>
            <a:pPr algn="r" eaLnBrk="1" hangingPunct="1">
              <a:defRPr/>
            </a:pPr>
            <a:fld id="{E2CAAA97-9005-4CAF-BB59-C8C2E94BBF90}" type="slidenum">
              <a:rPr lang="en-US" sz="1000">
                <a:solidFill>
                  <a:srgbClr val="000000"/>
                </a:solidFill>
                <a:latin typeface="Arial" charset="0"/>
                <a:ea typeface="+mn-ea"/>
                <a:cs typeface="Arial" charset="0"/>
              </a:rPr>
              <a:pPr algn="r" eaLnBrk="1" hangingPunct="1">
                <a:defRPr/>
              </a:pPr>
              <a:t>‹#›</a:t>
            </a:fld>
            <a:endParaRPr lang="en-US" sz="1000" dirty="0">
              <a:solidFill>
                <a:srgbClr val="000000"/>
              </a:solidFill>
              <a:latin typeface="Arial" charset="0"/>
              <a:ea typeface="+mn-ea"/>
              <a:cs typeface="Arial" charset="0"/>
            </a:endParaRPr>
          </a:p>
        </p:txBody>
      </p:sp>
      <p:pic>
        <p:nvPicPr>
          <p:cNvPr id="3079" name="Picture 7" descr="Altarum logo.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6607175" y="211138"/>
            <a:ext cx="2257425" cy="574675"/>
          </a:xfrm>
          <a:prstGeom prst="rect">
            <a:avLst/>
          </a:prstGeom>
          <a:noFill/>
          <a:ln w="9525">
            <a:noFill/>
            <a:miter lim="800000"/>
            <a:headEnd/>
            <a:tailEnd/>
          </a:ln>
        </p:spPr>
      </p:pic>
    </p:spTree>
    <p:extLst>
      <p:ext uri="{BB962C8B-B14F-4D97-AF65-F5344CB8AC3E}">
        <p14:creationId xmlns:p14="http://schemas.microsoft.com/office/powerpoint/2010/main" val="390953633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Lst>
  <p:timing>
    <p:tnLst>
      <p:par>
        <p:cTn xmlns:p14="http://schemas.microsoft.com/office/powerpoint/2010/main" id="1" dur="indefinite" restart="never" nodeType="tmRoot"/>
      </p:par>
    </p:tnLst>
  </p:timing>
  <p:hf sldNum="0" hdr="0" dt="0"/>
  <p:txStyles>
    <p:titleStyle>
      <a:lvl1pPr algn="l" rtl="0" eaLnBrk="0" fontAlgn="base" hangingPunct="0">
        <a:lnSpc>
          <a:spcPct val="90000"/>
        </a:lnSpc>
        <a:spcBef>
          <a:spcPct val="0"/>
        </a:spcBef>
        <a:spcAft>
          <a:spcPts val="1800"/>
        </a:spcAft>
        <a:defRPr lang="en-US" sz="2600" b="1" kern="1200" dirty="0">
          <a:solidFill>
            <a:schemeClr val="tx1"/>
          </a:solidFill>
          <a:latin typeface="Arial" pitchFamily="34" charset="0"/>
          <a:ea typeface="Arial" pitchFamily="-111" charset="0"/>
          <a:cs typeface="Arial" pitchFamily="34" charset="0"/>
        </a:defRPr>
      </a:lvl1pPr>
      <a:lvl2pPr algn="l" rtl="0" eaLnBrk="0" fontAlgn="base" hangingPunct="0">
        <a:lnSpc>
          <a:spcPct val="90000"/>
        </a:lnSpc>
        <a:spcBef>
          <a:spcPct val="0"/>
        </a:spcBef>
        <a:spcAft>
          <a:spcPts val="1800"/>
        </a:spcAft>
        <a:defRPr sz="2600" b="1">
          <a:solidFill>
            <a:schemeClr val="tx1"/>
          </a:solidFill>
          <a:latin typeface="Arial" pitchFamily="34" charset="0"/>
          <a:ea typeface="Arial" pitchFamily="-111" charset="0"/>
          <a:cs typeface="Arial" pitchFamily="34" charset="0"/>
        </a:defRPr>
      </a:lvl2pPr>
      <a:lvl3pPr algn="l" rtl="0" eaLnBrk="0" fontAlgn="base" hangingPunct="0">
        <a:lnSpc>
          <a:spcPct val="90000"/>
        </a:lnSpc>
        <a:spcBef>
          <a:spcPct val="0"/>
        </a:spcBef>
        <a:spcAft>
          <a:spcPts val="1800"/>
        </a:spcAft>
        <a:defRPr sz="2600" b="1">
          <a:solidFill>
            <a:schemeClr val="tx1"/>
          </a:solidFill>
          <a:latin typeface="Arial" pitchFamily="34" charset="0"/>
          <a:ea typeface="Arial" pitchFamily="-111" charset="0"/>
          <a:cs typeface="Arial" pitchFamily="34" charset="0"/>
        </a:defRPr>
      </a:lvl3pPr>
      <a:lvl4pPr algn="l" rtl="0" eaLnBrk="0" fontAlgn="base" hangingPunct="0">
        <a:lnSpc>
          <a:spcPct val="90000"/>
        </a:lnSpc>
        <a:spcBef>
          <a:spcPct val="0"/>
        </a:spcBef>
        <a:spcAft>
          <a:spcPts val="1800"/>
        </a:spcAft>
        <a:defRPr sz="2600" b="1">
          <a:solidFill>
            <a:schemeClr val="tx1"/>
          </a:solidFill>
          <a:latin typeface="Arial" pitchFamily="34" charset="0"/>
          <a:ea typeface="Arial" pitchFamily="-111" charset="0"/>
          <a:cs typeface="Arial" pitchFamily="34" charset="0"/>
        </a:defRPr>
      </a:lvl4pPr>
      <a:lvl5pPr algn="l" rtl="0" eaLnBrk="0" fontAlgn="base" hangingPunct="0">
        <a:lnSpc>
          <a:spcPct val="90000"/>
        </a:lnSpc>
        <a:spcBef>
          <a:spcPct val="0"/>
        </a:spcBef>
        <a:spcAft>
          <a:spcPts val="1800"/>
        </a:spcAft>
        <a:defRPr sz="2600" b="1">
          <a:solidFill>
            <a:schemeClr val="tx1"/>
          </a:solidFill>
          <a:latin typeface="Arial" pitchFamily="34" charset="0"/>
          <a:ea typeface="Arial" pitchFamily="-111" charset="0"/>
          <a:cs typeface="Arial" pitchFamily="34" charset="0"/>
        </a:defRPr>
      </a:lvl5pPr>
      <a:lvl6pPr marL="457200" algn="l" rtl="0" fontAlgn="base">
        <a:lnSpc>
          <a:spcPct val="90000"/>
        </a:lnSpc>
        <a:spcBef>
          <a:spcPct val="0"/>
        </a:spcBef>
        <a:spcAft>
          <a:spcPts val="1800"/>
        </a:spcAft>
        <a:defRPr sz="2600" b="1">
          <a:solidFill>
            <a:schemeClr val="tx1"/>
          </a:solidFill>
          <a:latin typeface="Arial" pitchFamily="34" charset="0"/>
          <a:cs typeface="Arial" pitchFamily="34" charset="0"/>
        </a:defRPr>
      </a:lvl6pPr>
      <a:lvl7pPr marL="914400" algn="l" rtl="0" fontAlgn="base">
        <a:lnSpc>
          <a:spcPct val="90000"/>
        </a:lnSpc>
        <a:spcBef>
          <a:spcPct val="0"/>
        </a:spcBef>
        <a:spcAft>
          <a:spcPts val="1800"/>
        </a:spcAft>
        <a:defRPr sz="2600" b="1">
          <a:solidFill>
            <a:schemeClr val="tx1"/>
          </a:solidFill>
          <a:latin typeface="Arial" pitchFamily="34" charset="0"/>
          <a:cs typeface="Arial" pitchFamily="34" charset="0"/>
        </a:defRPr>
      </a:lvl7pPr>
      <a:lvl8pPr marL="1371600" algn="l" rtl="0" fontAlgn="base">
        <a:lnSpc>
          <a:spcPct val="90000"/>
        </a:lnSpc>
        <a:spcBef>
          <a:spcPct val="0"/>
        </a:spcBef>
        <a:spcAft>
          <a:spcPts val="1800"/>
        </a:spcAft>
        <a:defRPr sz="2600" b="1">
          <a:solidFill>
            <a:schemeClr val="tx1"/>
          </a:solidFill>
          <a:latin typeface="Arial" pitchFamily="34" charset="0"/>
          <a:cs typeface="Arial" pitchFamily="34" charset="0"/>
        </a:defRPr>
      </a:lvl8pPr>
      <a:lvl9pPr marL="1828800" algn="l" rtl="0" fontAlgn="base">
        <a:lnSpc>
          <a:spcPct val="90000"/>
        </a:lnSpc>
        <a:spcBef>
          <a:spcPct val="0"/>
        </a:spcBef>
        <a:spcAft>
          <a:spcPts val="1800"/>
        </a:spcAft>
        <a:defRPr sz="2600" b="1">
          <a:solidFill>
            <a:schemeClr val="tx1"/>
          </a:solidFill>
          <a:latin typeface="Arial" pitchFamily="34" charset="0"/>
          <a:cs typeface="Arial" pitchFamily="34" charset="0"/>
        </a:defRPr>
      </a:lvl9pPr>
    </p:titleStyle>
    <p:bodyStyle>
      <a:lvl1pPr marL="280988" indent="-280988" algn="l" rtl="0" eaLnBrk="0" fontAlgn="base" hangingPunct="0">
        <a:lnSpc>
          <a:spcPct val="95000"/>
        </a:lnSpc>
        <a:spcBef>
          <a:spcPct val="0"/>
        </a:spcBef>
        <a:spcAft>
          <a:spcPts val="900"/>
        </a:spcAft>
        <a:buClr>
          <a:srgbClr val="E22E2F"/>
        </a:buClr>
        <a:buSzPct val="90000"/>
        <a:buFont typeface="Arial" charset="0"/>
        <a:buChar char="▲"/>
        <a:defRPr sz="2000" kern="1200">
          <a:solidFill>
            <a:schemeClr val="tx1"/>
          </a:solidFill>
          <a:latin typeface="Arial" pitchFamily="34" charset="0"/>
          <a:ea typeface="Arial" pitchFamily="-111" charset="0"/>
          <a:cs typeface="Arial" pitchFamily="34" charset="0"/>
        </a:defRPr>
      </a:lvl1pPr>
      <a:lvl2pPr marL="519113" indent="-228600" algn="l" rtl="0" eaLnBrk="0" fontAlgn="base" hangingPunct="0">
        <a:lnSpc>
          <a:spcPct val="95000"/>
        </a:lnSpc>
        <a:spcBef>
          <a:spcPct val="0"/>
        </a:spcBef>
        <a:spcAft>
          <a:spcPts val="900"/>
        </a:spcAft>
        <a:buClr>
          <a:srgbClr val="E22E2F"/>
        </a:buClr>
        <a:buChar char="–"/>
        <a:defRPr sz="1700" kern="1200">
          <a:solidFill>
            <a:schemeClr val="tx1"/>
          </a:solidFill>
          <a:latin typeface="Arial" pitchFamily="34" charset="0"/>
          <a:ea typeface="Arial" pitchFamily="-111" charset="0"/>
          <a:cs typeface="Arial" pitchFamily="34" charset="0"/>
        </a:defRPr>
      </a:lvl2pPr>
      <a:lvl3pPr marL="747713" indent="-228600" algn="l" rtl="0" eaLnBrk="0" fontAlgn="base" hangingPunct="0">
        <a:lnSpc>
          <a:spcPct val="95000"/>
        </a:lnSpc>
        <a:spcBef>
          <a:spcPct val="0"/>
        </a:spcBef>
        <a:spcAft>
          <a:spcPts val="900"/>
        </a:spcAft>
        <a:buClr>
          <a:srgbClr val="E22E2F"/>
        </a:buClr>
        <a:buFont typeface="Wingdings" pitchFamily="2" charset="2"/>
        <a:buChar char="§"/>
        <a:defRPr sz="1500" kern="1200">
          <a:solidFill>
            <a:schemeClr val="tx1"/>
          </a:solidFill>
          <a:latin typeface="Arial" pitchFamily="34" charset="0"/>
          <a:ea typeface="Arial" pitchFamily="-111" charset="0"/>
          <a:cs typeface="Arial" pitchFamily="34" charset="0"/>
        </a:defRPr>
      </a:lvl3pPr>
      <a:lvl4pPr marL="976313" indent="-228600" algn="l" rtl="0" eaLnBrk="0" fontAlgn="base" hangingPunct="0">
        <a:lnSpc>
          <a:spcPct val="95000"/>
        </a:lnSpc>
        <a:spcBef>
          <a:spcPct val="0"/>
        </a:spcBef>
        <a:spcAft>
          <a:spcPts val="900"/>
        </a:spcAft>
        <a:buClr>
          <a:srgbClr val="E22E2F"/>
        </a:buClr>
        <a:buChar char="–"/>
        <a:defRPr sz="1500" kern="1200">
          <a:solidFill>
            <a:schemeClr val="tx1"/>
          </a:solidFill>
          <a:latin typeface="Arial" pitchFamily="34" charset="0"/>
          <a:ea typeface="Arial" pitchFamily="-111" charset="0"/>
          <a:cs typeface="Arial" pitchFamily="34" charset="0"/>
        </a:defRPr>
      </a:lvl4pPr>
      <a:lvl5pPr marL="1143000" indent="-166688" algn="l" rtl="0" eaLnBrk="0" fontAlgn="base" hangingPunct="0">
        <a:lnSpc>
          <a:spcPct val="95000"/>
        </a:lnSpc>
        <a:spcBef>
          <a:spcPct val="0"/>
        </a:spcBef>
        <a:spcAft>
          <a:spcPts val="900"/>
        </a:spcAft>
        <a:buClr>
          <a:srgbClr val="E22E2F"/>
        </a:buClr>
        <a:buFont typeface="Arial" charset="0"/>
        <a:buChar char="•"/>
        <a:defRPr sz="1500" kern="1200">
          <a:solidFill>
            <a:schemeClr val="tx1"/>
          </a:solidFill>
          <a:latin typeface="Arial" pitchFamily="34" charset="0"/>
          <a:ea typeface="Arial" pitchFamily="-111"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smtClean="0">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139963698"/>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Lst>
  <p:hf hd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4099" name="Rectangle 3"/>
          <p:cNvSpPr>
            <a:spLocks noGrp="1" noChangeArrowheads="1"/>
          </p:cNvSpPr>
          <p:nvPr>
            <p:ph type="body" idx="1"/>
          </p:nvPr>
        </p:nvSpPr>
        <p:spPr bwMode="black">
          <a:xfrm>
            <a:off x="354013" y="1739900"/>
            <a:ext cx="83391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2"/>
                </a:solidFill>
                <a:latin typeface="Verdana" pitchFamily="64" charset="0"/>
                <a:ea typeface="ＭＳ Ｐゴシック" pitchFamily="64" charset="-128"/>
                <a:cs typeface="ＭＳ Ｐゴシック" pitchFamily="64" charset="-128"/>
              </a:defRPr>
            </a:lvl1pPr>
          </a:lstStyle>
          <a:p>
            <a:pPr>
              <a:defRPr/>
            </a:pPr>
            <a:fld id="{EDAC998E-96CB-48CE-8AB8-C21002F82BA9}" type="slidenum">
              <a:rPr lang="en-US">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solidFill>
                  <a:schemeClr val="tx2"/>
                </a:solidFill>
                <a:latin typeface="Verdana" pitchFamily="80" charset="0"/>
                <a:ea typeface="ＭＳ Ｐゴシック" pitchFamily="80" charset="-128"/>
              </a:defRPr>
            </a:lvl1pPr>
          </a:lstStyle>
          <a:p>
            <a:pPr>
              <a:defRPr/>
            </a:pPr>
            <a:r>
              <a:rPr lang="en-US" dirty="0">
                <a:solidFill>
                  <a:srgbClr val="464847"/>
                </a:solidFill>
              </a:rPr>
              <a:t>| PRESENTATION TITLE HERE | ©2011 YMCA of the USA</a:t>
            </a:r>
          </a:p>
        </p:txBody>
      </p:sp>
    </p:spTree>
    <p:extLst>
      <p:ext uri="{BB962C8B-B14F-4D97-AF65-F5344CB8AC3E}">
        <p14:creationId xmlns:p14="http://schemas.microsoft.com/office/powerpoint/2010/main" val="2699290180"/>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Lst>
  <p:hf hdr="0" ftr="0" dt="0"/>
  <p:txStyles>
    <p:titleStyle>
      <a:lvl1pPr algn="l" rtl="0" eaLnBrk="0" fontAlgn="base" hangingPunct="0">
        <a:spcBef>
          <a:spcPct val="0"/>
        </a:spcBef>
        <a:spcAft>
          <a:spcPct val="0"/>
        </a:spcAft>
        <a:defRPr sz="2600" b="1" cap="all">
          <a:solidFill>
            <a:srgbClr val="0089D0"/>
          </a:solidFill>
          <a:latin typeface="+mj-lt"/>
          <a:ea typeface="ＭＳ Ｐゴシック" pitchFamily="34" charset="-128"/>
          <a:cs typeface="+mj-cs"/>
        </a:defRPr>
      </a:lvl1pPr>
      <a:lvl2pPr algn="l" rtl="0" eaLnBrk="0" fontAlgn="base" hangingPunct="0">
        <a:spcBef>
          <a:spcPct val="0"/>
        </a:spcBef>
        <a:spcAft>
          <a:spcPct val="0"/>
        </a:spcAft>
        <a:defRPr sz="2600" b="1">
          <a:solidFill>
            <a:srgbClr val="0089D0"/>
          </a:solidFill>
          <a:latin typeface="Verdana" pitchFamily="64" charset="0"/>
          <a:ea typeface="ＭＳ Ｐゴシック" pitchFamily="34" charset="-128"/>
          <a:cs typeface="ＭＳ Ｐゴシック" pitchFamily="64" charset="-128"/>
        </a:defRPr>
      </a:lvl2pPr>
      <a:lvl3pPr algn="l" rtl="0" eaLnBrk="0" fontAlgn="base" hangingPunct="0">
        <a:spcBef>
          <a:spcPct val="0"/>
        </a:spcBef>
        <a:spcAft>
          <a:spcPct val="0"/>
        </a:spcAft>
        <a:defRPr sz="2600" b="1">
          <a:solidFill>
            <a:srgbClr val="0089D0"/>
          </a:solidFill>
          <a:latin typeface="Verdana" pitchFamily="64" charset="0"/>
          <a:ea typeface="ＭＳ Ｐゴシック" pitchFamily="34" charset="-128"/>
          <a:cs typeface="ＭＳ Ｐゴシック" pitchFamily="64" charset="-128"/>
        </a:defRPr>
      </a:lvl3pPr>
      <a:lvl4pPr algn="l" rtl="0" eaLnBrk="0" fontAlgn="base" hangingPunct="0">
        <a:spcBef>
          <a:spcPct val="0"/>
        </a:spcBef>
        <a:spcAft>
          <a:spcPct val="0"/>
        </a:spcAft>
        <a:defRPr sz="2600" b="1">
          <a:solidFill>
            <a:srgbClr val="0089D0"/>
          </a:solidFill>
          <a:latin typeface="Verdana" pitchFamily="64" charset="0"/>
          <a:ea typeface="ＭＳ Ｐゴシック" pitchFamily="34" charset="-128"/>
          <a:cs typeface="ＭＳ Ｐゴシック" pitchFamily="64" charset="-128"/>
        </a:defRPr>
      </a:lvl4pPr>
      <a:lvl5pPr algn="l" rtl="0" eaLnBrk="0" fontAlgn="base" hangingPunct="0">
        <a:spcBef>
          <a:spcPct val="0"/>
        </a:spcBef>
        <a:spcAft>
          <a:spcPct val="0"/>
        </a:spcAft>
        <a:defRPr sz="2600" b="1">
          <a:solidFill>
            <a:srgbClr val="0089D0"/>
          </a:solidFill>
          <a:latin typeface="Verdana" pitchFamily="64" charset="0"/>
          <a:ea typeface="ＭＳ Ｐゴシック" pitchFamily="3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defRPr>
          <a:solidFill>
            <a:schemeClr val="tx2"/>
          </a:solidFill>
          <a:latin typeface="+mn-lt"/>
          <a:ea typeface="ＭＳ Ｐゴシック" pitchFamily="34" charset="-128"/>
          <a:cs typeface="+mn-cs"/>
        </a:defRPr>
      </a:lvl1pPr>
      <a:lvl2pPr marL="223838" indent="-222250" algn="l" rtl="0" eaLnBrk="0" fontAlgn="base" hangingPunct="0">
        <a:spcBef>
          <a:spcPct val="100000"/>
        </a:spcBef>
        <a:spcAft>
          <a:spcPct val="0"/>
        </a:spcAft>
        <a:buSzPct val="80000"/>
        <a:buChar char="•"/>
        <a:defRPr>
          <a:solidFill>
            <a:schemeClr val="tx2"/>
          </a:solidFill>
          <a:latin typeface="+mn-lt"/>
          <a:ea typeface="ＭＳ Ｐゴシック" pitchFamily="34" charset="-128"/>
        </a:defRPr>
      </a:lvl2pPr>
      <a:lvl3pPr marL="693738" indent="-228600" algn="l" rtl="0" eaLnBrk="0" fontAlgn="base" hangingPunct="0">
        <a:spcBef>
          <a:spcPct val="25000"/>
        </a:spcBef>
        <a:spcAft>
          <a:spcPct val="0"/>
        </a:spcAft>
        <a:buChar char="–"/>
        <a:defRPr>
          <a:solidFill>
            <a:schemeClr val="tx2"/>
          </a:solidFill>
          <a:latin typeface="+mn-lt"/>
          <a:ea typeface="ＭＳ Ｐゴシック" pitchFamily="34" charset="-128"/>
        </a:defRPr>
      </a:lvl3pPr>
      <a:lvl4pPr marL="1120775" indent="-228600" algn="l" rtl="0" eaLnBrk="0" fontAlgn="base" hangingPunct="0">
        <a:spcBef>
          <a:spcPct val="25000"/>
        </a:spcBef>
        <a:spcAft>
          <a:spcPct val="0"/>
        </a:spcAft>
        <a:buSzPct val="80000"/>
        <a:buChar char="•"/>
        <a:defRPr>
          <a:solidFill>
            <a:schemeClr val="tx2"/>
          </a:solidFill>
          <a:latin typeface="+mn-lt"/>
          <a:ea typeface="ＭＳ Ｐゴシック" pitchFamily="34" charset="-128"/>
        </a:defRPr>
      </a:lvl4pPr>
      <a:lvl5pPr marL="1608138" indent="-228600" algn="l" rtl="0" eaLnBrk="0" fontAlgn="base" hangingPunct="0">
        <a:spcBef>
          <a:spcPct val="25000"/>
        </a:spcBef>
        <a:spcAft>
          <a:spcPct val="0"/>
        </a:spcAft>
        <a:buChar char="–"/>
        <a:defRPr>
          <a:solidFill>
            <a:schemeClr val="tx2"/>
          </a:solidFill>
          <a:latin typeface="+mn-lt"/>
          <a:ea typeface="ＭＳ Ｐゴシック" pitchFamily="34" charset="-128"/>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4"/>
            <a:ext cx="8374062" cy="844550"/>
          </a:xfrm>
          <a:prstGeom prst="rect">
            <a:avLst/>
          </a:prstGeom>
          <a:noFill/>
          <a:ln w="9525">
            <a:noFill/>
            <a:miter lim="800000"/>
            <a:headEnd/>
            <a:tailEnd/>
          </a:ln>
        </p:spPr>
        <p:txBody>
          <a:bodyPr vert="horz" wrap="square" lIns="91359" tIns="45679" rIns="91359" bIns="45679"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20" y="1739901"/>
            <a:ext cx="8339137" cy="4375150"/>
          </a:xfrm>
          <a:prstGeom prst="rect">
            <a:avLst/>
          </a:prstGeom>
          <a:noFill/>
          <a:ln w="9525">
            <a:noFill/>
            <a:miter lim="800000"/>
            <a:headEnd/>
            <a:tailEnd/>
          </a:ln>
        </p:spPr>
        <p:txBody>
          <a:bodyPr vert="horz" wrap="square" lIns="91359" tIns="45679" rIns="91359" bIns="4567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45" y="6356350"/>
            <a:ext cx="409575" cy="217488"/>
          </a:xfrm>
          <a:prstGeom prst="rect">
            <a:avLst/>
          </a:prstGeom>
          <a:noFill/>
          <a:ln w="9525">
            <a:noFill/>
            <a:miter lim="800000"/>
            <a:headEnd/>
            <a:tailEnd/>
          </a:ln>
        </p:spPr>
        <p:txBody>
          <a:bodyPr vert="horz" wrap="square" lIns="91359" tIns="45679" rIns="91359" bIns="45679"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30" y="6356350"/>
            <a:ext cx="8118475" cy="287338"/>
          </a:xfrm>
          <a:prstGeom prst="rect">
            <a:avLst/>
          </a:prstGeom>
          <a:noFill/>
          <a:ln w="9525">
            <a:noFill/>
            <a:miter lim="800000"/>
            <a:headEnd/>
            <a:tailEnd/>
          </a:ln>
          <a:effectLst/>
        </p:spPr>
        <p:txBody>
          <a:bodyPr vert="horz" wrap="square" lIns="91359" tIns="45679" rIns="91359" bIns="45679" numCol="1" anchor="t" anchorCtr="0" compatLnSpc="1">
            <a:prstTxWarp prst="textNoShape">
              <a:avLst/>
            </a:prstTxWarp>
          </a:bodyPr>
          <a:lstStyle>
            <a:lvl1pPr>
              <a:defRPr sz="800">
                <a:solidFill>
                  <a:schemeClr val="tx2"/>
                </a:solidFill>
              </a:defRPr>
            </a:lvl1pPr>
          </a:lstStyle>
          <a:p>
            <a:r>
              <a:rPr lang="en-US" smtClean="0">
                <a:solidFill>
                  <a:srgbClr val="464847"/>
                </a:solidFill>
              </a:rPr>
              <a:t>| Expert Panel October 2012 | ©2011 YMCA of the USA</a:t>
            </a:r>
            <a:endParaRPr lang="en-US" dirty="0">
              <a:solidFill>
                <a:srgbClr val="464847"/>
              </a:solidFill>
            </a:endParaRPr>
          </a:p>
        </p:txBody>
      </p:sp>
    </p:spTree>
    <p:extLst>
      <p:ext uri="{BB962C8B-B14F-4D97-AF65-F5344CB8AC3E}">
        <p14:creationId xmlns:p14="http://schemas.microsoft.com/office/powerpoint/2010/main" val="4282841239"/>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Lst>
  <p:hf hd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6793"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3581"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0371"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7163"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637" indent="-222051" algn="l" rtl="0" eaLnBrk="1" fontAlgn="base" hangingPunct="1">
        <a:spcBef>
          <a:spcPct val="100000"/>
        </a:spcBef>
        <a:spcAft>
          <a:spcPct val="0"/>
        </a:spcAft>
        <a:buSzPct val="80000"/>
        <a:buChar char="•"/>
        <a:defRPr>
          <a:solidFill>
            <a:schemeClr val="tx2"/>
          </a:solidFill>
          <a:latin typeface="+mn-lt"/>
          <a:ea typeface="+mn-ea"/>
        </a:defRPr>
      </a:lvl2pPr>
      <a:lvl3pPr marL="693117" indent="-228395" algn="l" rtl="0" eaLnBrk="1" fontAlgn="base" hangingPunct="1">
        <a:spcBef>
          <a:spcPct val="25000"/>
        </a:spcBef>
        <a:spcAft>
          <a:spcPct val="0"/>
        </a:spcAft>
        <a:buChar char="–"/>
        <a:defRPr>
          <a:solidFill>
            <a:schemeClr val="tx2"/>
          </a:solidFill>
          <a:latin typeface="+mn-lt"/>
          <a:ea typeface="+mn-ea"/>
        </a:defRPr>
      </a:lvl3pPr>
      <a:lvl4pPr marL="1119771" indent="-228395" algn="l" rtl="0" eaLnBrk="1" fontAlgn="base" hangingPunct="1">
        <a:spcBef>
          <a:spcPct val="25000"/>
        </a:spcBef>
        <a:spcAft>
          <a:spcPct val="0"/>
        </a:spcAft>
        <a:buSzPct val="80000"/>
        <a:buChar char="•"/>
        <a:defRPr>
          <a:solidFill>
            <a:schemeClr val="tx2"/>
          </a:solidFill>
          <a:latin typeface="+mn-lt"/>
          <a:ea typeface="+mn-ea"/>
        </a:defRPr>
      </a:lvl4pPr>
      <a:lvl5pPr marL="1606699" indent="-228395" algn="l" rtl="0" eaLnBrk="1" fontAlgn="base" hangingPunct="1">
        <a:spcBef>
          <a:spcPct val="25000"/>
        </a:spcBef>
        <a:spcAft>
          <a:spcPct val="0"/>
        </a:spcAft>
        <a:buChar char="–"/>
        <a:defRPr>
          <a:solidFill>
            <a:schemeClr val="tx2"/>
          </a:solidFill>
          <a:latin typeface="+mn-lt"/>
          <a:ea typeface="+mn-ea"/>
        </a:defRPr>
      </a:lvl5pPr>
      <a:lvl6pPr marL="2063490" indent="-228395" algn="l" rtl="0" eaLnBrk="1" fontAlgn="base" hangingPunct="1">
        <a:spcBef>
          <a:spcPct val="25000"/>
        </a:spcBef>
        <a:spcAft>
          <a:spcPct val="0"/>
        </a:spcAft>
        <a:buChar char="–"/>
        <a:defRPr>
          <a:solidFill>
            <a:schemeClr val="bg2"/>
          </a:solidFill>
          <a:latin typeface="+mn-lt"/>
          <a:ea typeface="+mn-ea"/>
        </a:defRPr>
      </a:lvl6pPr>
      <a:lvl7pPr marL="2520280" indent="-228395" algn="l" rtl="0" eaLnBrk="1" fontAlgn="base" hangingPunct="1">
        <a:spcBef>
          <a:spcPct val="25000"/>
        </a:spcBef>
        <a:spcAft>
          <a:spcPct val="0"/>
        </a:spcAft>
        <a:buChar char="–"/>
        <a:defRPr>
          <a:solidFill>
            <a:schemeClr val="bg2"/>
          </a:solidFill>
          <a:latin typeface="+mn-lt"/>
          <a:ea typeface="+mn-ea"/>
        </a:defRPr>
      </a:lvl7pPr>
      <a:lvl8pPr marL="2977070" indent="-228395" algn="l" rtl="0" eaLnBrk="1" fontAlgn="base" hangingPunct="1">
        <a:spcBef>
          <a:spcPct val="25000"/>
        </a:spcBef>
        <a:spcAft>
          <a:spcPct val="0"/>
        </a:spcAft>
        <a:buChar char="–"/>
        <a:defRPr>
          <a:solidFill>
            <a:schemeClr val="bg2"/>
          </a:solidFill>
          <a:latin typeface="+mn-lt"/>
          <a:ea typeface="+mn-ea"/>
        </a:defRPr>
      </a:lvl8pPr>
      <a:lvl9pPr marL="3433861" indent="-228395"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1" algn="l" defTabSz="456793" rtl="0" eaLnBrk="1" latinLnBrk="0" hangingPunct="1">
        <a:defRPr sz="1800" kern="1200">
          <a:solidFill>
            <a:schemeClr val="tx1"/>
          </a:solidFill>
          <a:latin typeface="+mn-lt"/>
          <a:ea typeface="+mn-ea"/>
          <a:cs typeface="+mn-cs"/>
        </a:defRPr>
      </a:lvl3pPr>
      <a:lvl4pPr marL="1370371" algn="l" defTabSz="456793" rtl="0" eaLnBrk="1" latinLnBrk="0" hangingPunct="1">
        <a:defRPr sz="1800" kern="1200">
          <a:solidFill>
            <a:schemeClr val="tx1"/>
          </a:solidFill>
          <a:latin typeface="+mn-lt"/>
          <a:ea typeface="+mn-ea"/>
          <a:cs typeface="+mn-cs"/>
        </a:defRPr>
      </a:lvl4pPr>
      <a:lvl5pPr marL="1827163" algn="l" defTabSz="456793" rtl="0" eaLnBrk="1" latinLnBrk="0" hangingPunct="1">
        <a:defRPr sz="1800" kern="1200">
          <a:solidFill>
            <a:schemeClr val="tx1"/>
          </a:solidFill>
          <a:latin typeface="+mn-lt"/>
          <a:ea typeface="+mn-ea"/>
          <a:cs typeface="+mn-cs"/>
        </a:defRPr>
      </a:lvl5pPr>
      <a:lvl6pPr marL="2283954" algn="l" defTabSz="456793" rtl="0" eaLnBrk="1" latinLnBrk="0" hangingPunct="1">
        <a:defRPr sz="1800" kern="1200">
          <a:solidFill>
            <a:schemeClr val="tx1"/>
          </a:solidFill>
          <a:latin typeface="+mn-lt"/>
          <a:ea typeface="+mn-ea"/>
          <a:cs typeface="+mn-cs"/>
        </a:defRPr>
      </a:lvl6pPr>
      <a:lvl7pPr marL="2740744" algn="l" defTabSz="456793" rtl="0" eaLnBrk="1" latinLnBrk="0" hangingPunct="1">
        <a:defRPr sz="1800" kern="1200">
          <a:solidFill>
            <a:schemeClr val="tx1"/>
          </a:solidFill>
          <a:latin typeface="+mn-lt"/>
          <a:ea typeface="+mn-ea"/>
          <a:cs typeface="+mn-cs"/>
        </a:defRPr>
      </a:lvl7pPr>
      <a:lvl8pPr marL="3197535" algn="l" defTabSz="456793" rtl="0" eaLnBrk="1" latinLnBrk="0" hangingPunct="1">
        <a:defRPr sz="1800" kern="1200">
          <a:solidFill>
            <a:schemeClr val="tx1"/>
          </a:solidFill>
          <a:latin typeface="+mn-lt"/>
          <a:ea typeface="+mn-ea"/>
          <a:cs typeface="+mn-cs"/>
        </a:defRPr>
      </a:lvl8pPr>
      <a:lvl9pPr marL="3654322" algn="l" defTabSz="4567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3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12.xml"/><Relationship Id="rId3"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 Id="rId3" Type="http://schemas.openxmlformats.org/officeDocument/2006/relationships/image" Target="../media/image4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6.xml"/><Relationship Id="rId3"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47.png"/><Relationship Id="rId3"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49.png"/><Relationship Id="rId3"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1.png"/><Relationship Id="rId3"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3.PNG"/><Relationship Id="rId3"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5.png"/><Relationship Id="rId3"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7.png"/><Relationship Id="rId3"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6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62.png"/><Relationship Id="rId3"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15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8.xml"/><Relationship Id="rId3"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38.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20" Type="http://schemas.openxmlformats.org/officeDocument/2006/relationships/image" Target="../media/image85.png"/><Relationship Id="rId21" Type="http://schemas.openxmlformats.org/officeDocument/2006/relationships/image" Target="../media/image86.png"/><Relationship Id="rId22" Type="http://schemas.openxmlformats.org/officeDocument/2006/relationships/image" Target="../media/image87.png"/><Relationship Id="rId23" Type="http://schemas.openxmlformats.org/officeDocument/2006/relationships/image" Target="../media/image88.png"/><Relationship Id="rId24" Type="http://schemas.openxmlformats.org/officeDocument/2006/relationships/image" Target="../media/image89.png"/><Relationship Id="rId25" Type="http://schemas.openxmlformats.org/officeDocument/2006/relationships/image" Target="../media/image90.png"/><Relationship Id="rId26" Type="http://schemas.openxmlformats.org/officeDocument/2006/relationships/image" Target="../media/image91.jpeg"/><Relationship Id="rId27" Type="http://schemas.openxmlformats.org/officeDocument/2006/relationships/image" Target="../media/image92.png"/><Relationship Id="rId28" Type="http://schemas.openxmlformats.org/officeDocument/2006/relationships/image" Target="../media/image93.png"/><Relationship Id="rId29" Type="http://schemas.openxmlformats.org/officeDocument/2006/relationships/image" Target="../media/image94.png"/><Relationship Id="rId1" Type="http://schemas.openxmlformats.org/officeDocument/2006/relationships/slideLayout" Target="../slideLayouts/slideLayout34.xml"/><Relationship Id="rId2" Type="http://schemas.openxmlformats.org/officeDocument/2006/relationships/notesSlide" Target="../notesSlides/notesSlide20.xml"/><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30" Type="http://schemas.openxmlformats.org/officeDocument/2006/relationships/image" Target="../media/image95.png"/><Relationship Id="rId31" Type="http://schemas.openxmlformats.org/officeDocument/2006/relationships/image" Target="../media/image96.jpeg"/><Relationship Id="rId32" Type="http://schemas.openxmlformats.org/officeDocument/2006/relationships/image" Target="../media/image97.jpeg"/><Relationship Id="rId9" Type="http://schemas.openxmlformats.org/officeDocument/2006/relationships/image" Target="../media/image74.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 Id="rId33" Type="http://schemas.openxmlformats.org/officeDocument/2006/relationships/image" Target="../media/image98.png"/><Relationship Id="rId34" Type="http://schemas.openxmlformats.org/officeDocument/2006/relationships/image" Target="../media/image99.png"/><Relationship Id="rId35" Type="http://schemas.openxmlformats.org/officeDocument/2006/relationships/image" Target="../media/image100.png"/><Relationship Id="rId36" Type="http://schemas.openxmlformats.org/officeDocument/2006/relationships/image" Target="../media/image101.png"/><Relationship Id="rId10" Type="http://schemas.openxmlformats.org/officeDocument/2006/relationships/image" Target="../media/image75.png"/><Relationship Id="rId11" Type="http://schemas.openxmlformats.org/officeDocument/2006/relationships/image" Target="../media/image76.png"/><Relationship Id="rId12" Type="http://schemas.openxmlformats.org/officeDocument/2006/relationships/image" Target="../media/image77.png"/><Relationship Id="rId13" Type="http://schemas.openxmlformats.org/officeDocument/2006/relationships/image" Target="../media/image78.png"/><Relationship Id="rId14" Type="http://schemas.openxmlformats.org/officeDocument/2006/relationships/image" Target="../media/image79.png"/><Relationship Id="rId15" Type="http://schemas.openxmlformats.org/officeDocument/2006/relationships/image" Target="../media/image80.png"/><Relationship Id="rId16" Type="http://schemas.openxmlformats.org/officeDocument/2006/relationships/image" Target="../media/image81.png"/><Relationship Id="rId17" Type="http://schemas.openxmlformats.org/officeDocument/2006/relationships/image" Target="../media/image82.png"/><Relationship Id="rId18" Type="http://schemas.openxmlformats.org/officeDocument/2006/relationships/image" Target="../media/image83.png"/><Relationship Id="rId19" Type="http://schemas.openxmlformats.org/officeDocument/2006/relationships/image" Target="../media/image8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22.xml"/><Relationship Id="rId3" Type="http://schemas.openxmlformats.org/officeDocument/2006/relationships/image" Target="../media/image102.jpeg"/></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1" Type="http://schemas.openxmlformats.org/officeDocument/2006/relationships/tags" Target="../tags/tag1.xml"/><Relationship Id="rId2" Type="http://schemas.openxmlformats.org/officeDocument/2006/relationships/slideLayout" Target="../slideLayouts/slideLayout87.xml"/></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4" Type="http://schemas.openxmlformats.org/officeDocument/2006/relationships/image" Target="../media/image108.png"/><Relationship Id="rId1" Type="http://schemas.openxmlformats.org/officeDocument/2006/relationships/slideLayout" Target="../slideLayouts/slideLayout87.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24.xml"/><Relationship Id="rId3" Type="http://schemas.openxmlformats.org/officeDocument/2006/relationships/image" Target="../media/image10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0.xml"/><Relationship Id="rId2" Type="http://schemas.openxmlformats.org/officeDocument/2006/relationships/notesSlide" Target="../notesSlides/notesSlide25.xml"/><Relationship Id="rId3" Type="http://schemas.openxmlformats.org/officeDocument/2006/relationships/chart" Target="../charts/chart8.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1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0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Championing health</a:t>
            </a:r>
            <a:endParaRPr lang="en-US" dirty="0"/>
          </a:p>
        </p:txBody>
      </p:sp>
      <p:sp>
        <p:nvSpPr>
          <p:cNvPr id="7" name="Subtitle 6"/>
          <p:cNvSpPr>
            <a:spLocks noGrp="1"/>
          </p:cNvSpPr>
          <p:nvPr>
            <p:ph type="subTitle" idx="1"/>
          </p:nvPr>
        </p:nvSpPr>
        <p:spPr>
          <a:xfrm>
            <a:off x="351012" y="3960148"/>
            <a:ext cx="5858401" cy="468312"/>
          </a:xfrm>
        </p:spPr>
        <p:txBody>
          <a:bodyPr/>
          <a:lstStyle/>
          <a:p>
            <a:r>
              <a:rPr lang="en-US" b="1" dirty="0" smtClean="0"/>
              <a:t>the Y’s national Efforts to implement </a:t>
            </a:r>
            <a:r>
              <a:rPr lang="en-US" b="1" dirty="0" err="1" smtClean="0"/>
              <a:t>hepa</a:t>
            </a:r>
            <a:r>
              <a:rPr lang="en-US" b="1" dirty="0" smtClean="0"/>
              <a:t> </a:t>
            </a:r>
            <a:r>
              <a:rPr lang="en-US" b="1" dirty="0"/>
              <a:t>standards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16467" y="2971800"/>
            <a:ext cx="2882307" cy="3886200"/>
          </a:xfrm>
          <a:prstGeom prst="rect">
            <a:avLst/>
          </a:prstGeom>
        </p:spPr>
      </p:pic>
      <p:sp>
        <p:nvSpPr>
          <p:cNvPr id="2" name="TextBox 1"/>
          <p:cNvSpPr txBox="1"/>
          <p:nvPr/>
        </p:nvSpPr>
        <p:spPr>
          <a:xfrm>
            <a:off x="351013" y="4653290"/>
            <a:ext cx="2445670" cy="461665"/>
          </a:xfrm>
          <a:prstGeom prst="rect">
            <a:avLst/>
          </a:prstGeom>
          <a:noFill/>
        </p:spPr>
        <p:txBody>
          <a:bodyPr wrap="none" rtlCol="0">
            <a:spAutoFit/>
          </a:bodyPr>
          <a:lstStyle/>
          <a:p>
            <a:r>
              <a:rPr lang="en-US" sz="1200" dirty="0" smtClean="0"/>
              <a:t>Matt Longjohn, MD MPH</a:t>
            </a:r>
          </a:p>
          <a:p>
            <a:r>
              <a:rPr lang="en-US" sz="1200" dirty="0" smtClean="0"/>
              <a:t>National Health Officer, YUSA</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Self-reported growth over time</a:t>
            </a:r>
            <a:endParaRPr lang="en-US" dirty="0"/>
          </a:p>
        </p:txBody>
      </p:sp>
      <p:sp>
        <p:nvSpPr>
          <p:cNvPr id="5" name="Footer Placeholder 4"/>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1917039"/>
              </p:ext>
            </p:extLst>
          </p:nvPr>
        </p:nvGraphicFramePr>
        <p:xfrm>
          <a:off x="354013" y="1739900"/>
          <a:ext cx="8339137" cy="437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01250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CHANGE IN SELF-REPORTED COMPLIANCE AT THE STANDARD LEVEL (early learning)</a:t>
            </a:r>
            <a:endParaRPr lang="en-US" sz="2400" dirty="0"/>
          </a:p>
        </p:txBody>
      </p:sp>
      <p:sp>
        <p:nvSpPr>
          <p:cNvPr id="4" name="Footer Placeholder 3"/>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8906139"/>
              </p:ext>
            </p:extLst>
          </p:nvPr>
        </p:nvGraphicFramePr>
        <p:xfrm>
          <a:off x="354013" y="1739900"/>
          <a:ext cx="8339137" cy="437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06825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CHANGE IN SELF-REPORTED COMPLIANCE AT THE STANDARD LEVEL </a:t>
            </a:r>
            <a:r>
              <a:rPr lang="en-US" sz="2800" dirty="0" smtClean="0"/>
              <a:t>(afterschool)</a:t>
            </a:r>
            <a:endParaRPr lang="en-US" dirty="0"/>
          </a:p>
        </p:txBody>
      </p:sp>
      <p:sp>
        <p:nvSpPr>
          <p:cNvPr id="4" name="Footer Placeholder 3"/>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20757350"/>
              </p:ext>
            </p:extLst>
          </p:nvPr>
        </p:nvGraphicFramePr>
        <p:xfrm>
          <a:off x="354013" y="1739900"/>
          <a:ext cx="8339137" cy="4375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7128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over time in document review process 2013 – 2015 </a:t>
            </a:r>
            <a:endParaRPr lang="en-US" dirty="0"/>
          </a:p>
        </p:txBody>
      </p:sp>
      <p:sp>
        <p:nvSpPr>
          <p:cNvPr id="5" name="Footer Placeholder 4"/>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5939480"/>
              </p:ext>
            </p:extLst>
          </p:nvPr>
        </p:nvGraphicFramePr>
        <p:xfrm>
          <a:off x="354013" y="1739900"/>
          <a:ext cx="8339137" cy="437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56050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verified compliance</a:t>
            </a: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a:solidFill>
                  <a:srgbClr val="464847"/>
                </a:solidFill>
              </a:rPr>
              <a:pPr>
                <a:defRPr/>
              </a:pPr>
              <a:t>14</a:t>
            </a:fld>
            <a:endParaRPr lang="en-US" dirty="0">
              <a:solidFill>
                <a:srgbClr val="464847"/>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9431851"/>
              </p:ext>
            </p:extLst>
          </p:nvPr>
        </p:nvGraphicFramePr>
        <p:xfrm>
          <a:off x="354013" y="1304925"/>
          <a:ext cx="8339137" cy="4810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81324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ys </a:t>
            </a:r>
            <a:r>
              <a:rPr lang="en-US" sz="2400" dirty="0"/>
              <a:t>in states that receive sphc funding meet a higher % of hepa standards than those in states without </a:t>
            </a:r>
            <a:r>
              <a:rPr lang="en-US" sz="2400" dirty="0" smtClean="0"/>
              <a:t>funding</a:t>
            </a:r>
            <a:endParaRPr lang="en-US" sz="2400"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660923"/>
              </p:ext>
            </p:extLst>
          </p:nvPr>
        </p:nvGraphicFramePr>
        <p:xfrm>
          <a:off x="344383" y="1947553"/>
          <a:ext cx="8407731" cy="447217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p:cNvSpPr txBox="1"/>
          <p:nvPr/>
        </p:nvSpPr>
        <p:spPr>
          <a:xfrm>
            <a:off x="2113808" y="3843152"/>
            <a:ext cx="729291" cy="1989116"/>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chemeClr val="bg1"/>
                </a:solidFill>
              </a:rPr>
              <a:t>Not SPHC  (n=46)</a:t>
            </a:r>
            <a:endParaRPr lang="en-US" sz="1600" b="1" dirty="0">
              <a:solidFill>
                <a:schemeClr val="bg1"/>
              </a:solidFill>
            </a:endParaRPr>
          </a:p>
        </p:txBody>
      </p:sp>
      <p:sp>
        <p:nvSpPr>
          <p:cNvPr id="18" name="TextBox 1"/>
          <p:cNvSpPr txBox="1"/>
          <p:nvPr/>
        </p:nvSpPr>
        <p:spPr>
          <a:xfrm>
            <a:off x="3158833" y="4689268"/>
            <a:ext cx="736274" cy="1143000"/>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chemeClr val="bg1"/>
                </a:solidFill>
              </a:rPr>
              <a:t>SPHC </a:t>
            </a:r>
          </a:p>
          <a:p>
            <a:r>
              <a:rPr lang="en-US" sz="1600" b="1" dirty="0" smtClean="0">
                <a:solidFill>
                  <a:schemeClr val="bg1"/>
                </a:solidFill>
              </a:rPr>
              <a:t>(n=37)</a:t>
            </a:r>
            <a:endParaRPr lang="en-US" sz="1600" b="1" dirty="0">
              <a:solidFill>
                <a:schemeClr val="bg1"/>
              </a:solidFill>
            </a:endParaRPr>
          </a:p>
        </p:txBody>
      </p:sp>
      <p:sp>
        <p:nvSpPr>
          <p:cNvPr id="19" name="TextBox 1"/>
          <p:cNvSpPr txBox="1"/>
          <p:nvPr/>
        </p:nvSpPr>
        <p:spPr>
          <a:xfrm>
            <a:off x="5842659" y="4229099"/>
            <a:ext cx="688769" cy="1603169"/>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chemeClr val="bg1"/>
                </a:solidFill>
              </a:rPr>
              <a:t>Not SPHC (n=50)</a:t>
            </a:r>
            <a:endParaRPr lang="en-US" sz="1600" b="1" dirty="0">
              <a:solidFill>
                <a:schemeClr val="bg1"/>
              </a:solidFill>
            </a:endParaRPr>
          </a:p>
          <a:p>
            <a:endParaRPr lang="en-US" sz="1600" b="1" dirty="0">
              <a:solidFill>
                <a:schemeClr val="bg1"/>
              </a:solidFill>
            </a:endParaRPr>
          </a:p>
        </p:txBody>
      </p:sp>
      <p:sp>
        <p:nvSpPr>
          <p:cNvPr id="20" name="TextBox 1"/>
          <p:cNvSpPr txBox="1"/>
          <p:nvPr/>
        </p:nvSpPr>
        <p:spPr>
          <a:xfrm>
            <a:off x="6943104" y="4689268"/>
            <a:ext cx="668979" cy="1143000"/>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chemeClr val="bg1"/>
                </a:solidFill>
              </a:rPr>
              <a:t>SPHC (n=55)</a:t>
            </a:r>
            <a:endParaRPr lang="en-US" sz="1600" b="1" dirty="0">
              <a:solidFill>
                <a:schemeClr val="bg1"/>
              </a:solidFill>
            </a:endParaRPr>
          </a:p>
        </p:txBody>
      </p:sp>
      <p:sp>
        <p:nvSpPr>
          <p:cNvPr id="21" name="Footer Placeholder 4"/>
          <p:cNvSpPr>
            <a:spLocks noGrp="1"/>
          </p:cNvSpPr>
          <p:nvPr>
            <p:ph type="ftr" sz="quarter" idx="11"/>
          </p:nvPr>
        </p:nvSpPr>
        <p:spPr>
          <a:xfrm>
            <a:off x="568325" y="6356350"/>
            <a:ext cx="8118475" cy="287338"/>
          </a:xfrm>
        </p:spPr>
        <p:txBody>
          <a:bodyPr/>
          <a:lstStyle/>
          <a:p>
            <a:pPr>
              <a:defRPr/>
            </a:pPr>
            <a:r>
              <a:rPr lang="en-US" dirty="0"/>
              <a:t>| 2014 YMCA of the USA</a:t>
            </a:r>
          </a:p>
        </p:txBody>
      </p:sp>
      <p:sp>
        <p:nvSpPr>
          <p:cNvPr id="22" name="TextBox 21"/>
          <p:cNvSpPr txBox="1"/>
          <p:nvPr/>
        </p:nvSpPr>
        <p:spPr>
          <a:xfrm>
            <a:off x="2244436" y="2392279"/>
            <a:ext cx="1068776" cy="369332"/>
          </a:xfrm>
          <a:prstGeom prst="rect">
            <a:avLst/>
          </a:prstGeom>
          <a:noFill/>
        </p:spPr>
        <p:txBody>
          <a:bodyPr wrap="square" rtlCol="0">
            <a:spAutoFit/>
          </a:bodyPr>
          <a:lstStyle/>
          <a:p>
            <a:r>
              <a:rPr lang="en-US" sz="1800" dirty="0" smtClean="0">
                <a:latin typeface="+mn-lt"/>
              </a:rPr>
              <a:t>p=0.02</a:t>
            </a:r>
            <a:endParaRPr lang="en-US" sz="1800" dirty="0">
              <a:latin typeface="+mn-lt"/>
            </a:endParaRPr>
          </a:p>
        </p:txBody>
      </p:sp>
      <p:sp>
        <p:nvSpPr>
          <p:cNvPr id="23" name="TextBox 11"/>
          <p:cNvSpPr txBox="1"/>
          <p:nvPr/>
        </p:nvSpPr>
        <p:spPr>
          <a:xfrm>
            <a:off x="6092040" y="2392279"/>
            <a:ext cx="1266699"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mn-lt"/>
              </a:rPr>
              <a:t>p&lt;0.001</a:t>
            </a:r>
            <a:endParaRPr lang="en-US" sz="1800" dirty="0">
              <a:latin typeface="+mn-lt"/>
            </a:endParaRPr>
          </a:p>
        </p:txBody>
      </p:sp>
    </p:spTree>
    <p:extLst>
      <p:ext uri="{BB962C8B-B14F-4D97-AF65-F5344CB8AC3E}">
        <p14:creationId xmlns:p14="http://schemas.microsoft.com/office/powerpoint/2010/main" val="30934805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Implementation</a:t>
            </a:r>
            <a:endParaRPr lang="en-US" dirty="0"/>
          </a:p>
        </p:txBody>
      </p:sp>
    </p:spTree>
    <p:extLst>
      <p:ext uri="{BB962C8B-B14F-4D97-AF65-F5344CB8AC3E}">
        <p14:creationId xmlns:p14="http://schemas.microsoft.com/office/powerpoint/2010/main" val="26753103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47664"/>
            <a:ext cx="8724900" cy="637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96050" y="409575"/>
            <a:ext cx="866775" cy="461665"/>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7702646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
        <p:nvSpPr>
          <p:cNvPr id="6" name="TextBox 5"/>
          <p:cNvSpPr txBox="1"/>
          <p:nvPr/>
        </p:nvSpPr>
        <p:spPr>
          <a:xfrm>
            <a:off x="6496050" y="409575"/>
            <a:ext cx="866775" cy="461665"/>
          </a:xfrm>
          <a:prstGeom prst="rect">
            <a:avLst/>
          </a:prstGeom>
          <a:solidFill>
            <a:schemeClr val="bg2"/>
          </a:solidFill>
        </p:spPr>
        <p:txBody>
          <a:bodyPr wrap="square" rtlCol="0">
            <a:spAutoFit/>
          </a:bodyPr>
          <a:lstStyle/>
          <a:p>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8461" y="207694"/>
            <a:ext cx="5816125" cy="596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bwMode="auto">
          <a:xfrm>
            <a:off x="657342" y="605426"/>
            <a:ext cx="1031301" cy="265814"/>
          </a:xfrm>
          <a:prstGeom prst="rightArrow">
            <a:avLst/>
          </a:prstGeom>
          <a:solidFill>
            <a:srgbClr val="92278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64" charset="0"/>
              <a:ea typeface="ＭＳ Ｐゴシック" pitchFamily="64" charset="-128"/>
              <a:cs typeface="ＭＳ Ｐゴシック" pitchFamily="64" charset="-128"/>
            </a:endParaRPr>
          </a:p>
        </p:txBody>
      </p:sp>
      <p:sp>
        <p:nvSpPr>
          <p:cNvPr id="8" name="Right Arrow 7"/>
          <p:cNvSpPr/>
          <p:nvPr/>
        </p:nvSpPr>
        <p:spPr bwMode="auto">
          <a:xfrm>
            <a:off x="657342" y="3058023"/>
            <a:ext cx="1031301" cy="265814"/>
          </a:xfrm>
          <a:prstGeom prst="rightArrow">
            <a:avLst/>
          </a:prstGeom>
          <a:solidFill>
            <a:srgbClr val="92278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64" charset="0"/>
              <a:ea typeface="ＭＳ Ｐゴシック" pitchFamily="64" charset="-128"/>
              <a:cs typeface="ＭＳ Ｐゴシック" pitchFamily="64" charset="-128"/>
            </a:endParaRPr>
          </a:p>
        </p:txBody>
      </p:sp>
      <p:sp>
        <p:nvSpPr>
          <p:cNvPr id="9" name="Right Arrow 8"/>
          <p:cNvSpPr/>
          <p:nvPr/>
        </p:nvSpPr>
        <p:spPr bwMode="auto">
          <a:xfrm>
            <a:off x="657342" y="4291894"/>
            <a:ext cx="1031301" cy="265814"/>
          </a:xfrm>
          <a:prstGeom prst="rightArrow">
            <a:avLst/>
          </a:prstGeom>
          <a:solidFill>
            <a:srgbClr val="92278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64" charset="0"/>
              <a:ea typeface="ＭＳ Ｐゴシック" pitchFamily="64" charset="-128"/>
              <a:cs typeface="ＭＳ Ｐゴシック" pitchFamily="64" charset="-128"/>
            </a:endParaRPr>
          </a:p>
        </p:txBody>
      </p:sp>
      <p:sp>
        <p:nvSpPr>
          <p:cNvPr id="10" name="Right Arrow 9"/>
          <p:cNvSpPr/>
          <p:nvPr/>
        </p:nvSpPr>
        <p:spPr bwMode="auto">
          <a:xfrm rot="10800000">
            <a:off x="7841914" y="3698127"/>
            <a:ext cx="1031301" cy="265814"/>
          </a:xfrm>
          <a:prstGeom prst="rightArrow">
            <a:avLst/>
          </a:prstGeom>
          <a:solidFill>
            <a:srgbClr val="92278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64" charset="0"/>
              <a:ea typeface="ＭＳ Ｐゴシック" pitchFamily="64" charset="-128"/>
              <a:cs typeface="ＭＳ Ｐゴシック" pitchFamily="64" charset="-128"/>
            </a:endParaRPr>
          </a:p>
        </p:txBody>
      </p:sp>
    </p:spTree>
    <p:extLst>
      <p:ext uri="{BB962C8B-B14F-4D97-AF65-F5344CB8AC3E}">
        <p14:creationId xmlns:p14="http://schemas.microsoft.com/office/powerpoint/2010/main" val="36876361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Resources: Snapshot </a:t>
            </a:r>
            <a:br>
              <a:rPr lang="en-US" dirty="0" smtClean="0"/>
            </a:br>
            <a:r>
              <a:rPr lang="en-US" dirty="0" smtClean="0"/>
              <a:t>Summary OF Materials Y’s can use</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71768" y="1739900"/>
            <a:ext cx="3457064" cy="4375150"/>
          </a:xfrm>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11167" y="1686736"/>
            <a:ext cx="3473614" cy="4473307"/>
          </a:xfrm>
        </p:spPr>
      </p:pic>
      <p:sp>
        <p:nvSpPr>
          <p:cNvPr id="3" name="Footer Placeholder 2"/>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39348539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p:spPr>
        <p:txBody>
          <a:bodyPr/>
          <a:lstStyle/>
          <a:p>
            <a:fld id="{220C7F1D-0479-4FE6-B98C-6405A5CC516B}" type="slidenum">
              <a:rPr lang="en-US">
                <a:solidFill>
                  <a:srgbClr val="464847"/>
                </a:solidFill>
                <a:latin typeface="Verdana" pitchFamily="34" charset="0"/>
                <a:ea typeface="ＭＳ Ｐゴシック" pitchFamily="34" charset="-128"/>
              </a:rPr>
              <a:pPr/>
              <a:t>2</a:t>
            </a:fld>
            <a:endParaRPr lang="en-US" dirty="0">
              <a:solidFill>
                <a:srgbClr val="464847"/>
              </a:solidFill>
              <a:latin typeface="Verdana" pitchFamily="34" charset="0"/>
              <a:ea typeface="ＭＳ Ｐゴシック" pitchFamily="34" charset="-128"/>
            </a:endParaRPr>
          </a:p>
        </p:txBody>
      </p:sp>
      <p:pic>
        <p:nvPicPr>
          <p:cNvPr id="6" name="Content Placeholder 6" descr="map of Association_Branch in US.png"/>
          <p:cNvPicPr>
            <a:picLocks noChangeAspect="1"/>
          </p:cNvPicPr>
          <p:nvPr/>
        </p:nvPicPr>
        <p:blipFill>
          <a:blip r:embed="rId3" cstate="email">
            <a:extLst>
              <a:ext uri="{28A0092B-C50C-407E-A947-70E740481C1C}">
                <a14:useLocalDpi xmlns:a14="http://schemas.microsoft.com/office/drawing/2010/main"/>
              </a:ext>
            </a:extLst>
          </a:blip>
          <a:srcRect l="-9502" r="-9502"/>
          <a:stretch>
            <a:fillRect/>
          </a:stretch>
        </p:blipFill>
        <p:spPr bwMode="black">
          <a:xfrm>
            <a:off x="532279" y="945894"/>
            <a:ext cx="7984777" cy="4189234"/>
          </a:xfrm>
          <a:prstGeom prst="rect">
            <a:avLst/>
          </a:prstGeom>
          <a:noFill/>
          <a:ln w="9525">
            <a:noFill/>
            <a:miter lim="800000"/>
            <a:headEnd/>
            <a:tailEnd/>
          </a:ln>
        </p:spPr>
      </p:pic>
      <p:sp>
        <p:nvSpPr>
          <p:cNvPr id="8" name="TextBox 7"/>
          <p:cNvSpPr txBox="1"/>
          <p:nvPr/>
        </p:nvSpPr>
        <p:spPr>
          <a:xfrm>
            <a:off x="1" y="5723916"/>
            <a:ext cx="5415148" cy="553998"/>
          </a:xfrm>
          <a:prstGeom prst="rect">
            <a:avLst/>
          </a:prstGeom>
          <a:solidFill>
            <a:schemeClr val="tx2"/>
          </a:solidFill>
        </p:spPr>
        <p:txBody>
          <a:bodyPr wrap="square" lIns="91359" tIns="45679" rIns="91359" bIns="45679" rtlCol="0">
            <a:spAutoFit/>
          </a:bodyPr>
          <a:lstStyle/>
          <a:p>
            <a:r>
              <a:rPr lang="en-US" sz="3000" b="1" dirty="0">
                <a:solidFill>
                  <a:srgbClr val="FFFFFF"/>
                </a:solidFill>
              </a:rPr>
              <a:t>OUR REACH</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1943" y="5185809"/>
            <a:ext cx="5581933" cy="1594838"/>
          </a:xfrm>
          <a:prstGeom prst="rect">
            <a:avLst/>
          </a:prstGeom>
        </p:spPr>
      </p:pic>
      <p:sp>
        <p:nvSpPr>
          <p:cNvPr id="9" name="Rectangle 2"/>
          <p:cNvSpPr>
            <a:spLocks noGrp="1" noChangeArrowheads="1"/>
          </p:cNvSpPr>
          <p:nvPr>
            <p:ph type="title"/>
          </p:nvPr>
        </p:nvSpPr>
        <p:spPr>
          <a:xfrm>
            <a:off x="328613" y="186114"/>
            <a:ext cx="8375650" cy="844550"/>
          </a:xfrm>
        </p:spPr>
        <p:txBody>
          <a:bodyPr/>
          <a:lstStyle/>
          <a:p>
            <a:pPr eaLnBrk="1" hangingPunct="1"/>
            <a:r>
              <a:rPr lang="en-US" sz="3200" dirty="0">
                <a:solidFill>
                  <a:schemeClr val="accent3"/>
                </a:solidFill>
                <a:latin typeface="Cachet Bold" panose="020F0803030404040204" pitchFamily="34" charset="0"/>
              </a:rPr>
              <a:t>Y Structure: ASSOCIATIONS &amp; BRANCHES</a:t>
            </a:r>
          </a:p>
        </p:txBody>
      </p:sp>
    </p:spTree>
    <p:extLst>
      <p:ext uri="{BB962C8B-B14F-4D97-AF65-F5344CB8AC3E}">
        <p14:creationId xmlns:p14="http://schemas.microsoft.com/office/powerpoint/2010/main" val="1688575981"/>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Resources: posters</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14434" y="1739900"/>
            <a:ext cx="3371732" cy="4375150"/>
          </a:xfrm>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55386" y="1739900"/>
            <a:ext cx="3381366" cy="4375150"/>
          </a:xfrm>
        </p:spPr>
      </p:pic>
      <p:sp>
        <p:nvSpPr>
          <p:cNvPr id="3" name="Footer Placeholder 2"/>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25849095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r>
              <a:rPr lang="en-US" dirty="0" err="1" smtClean="0"/>
              <a:t>Hepa</a:t>
            </a:r>
            <a:r>
              <a:rPr lang="en-US" dirty="0" smtClean="0"/>
              <a:t> workshop series overview </a:t>
            </a:r>
            <a:endParaRPr lang="en-US" dirty="0"/>
          </a:p>
        </p:txBody>
      </p:sp>
      <p:sp>
        <p:nvSpPr>
          <p:cNvPr id="3" name="Content Placeholder 2"/>
          <p:cNvSpPr>
            <a:spLocks noGrp="1"/>
          </p:cNvSpPr>
          <p:nvPr>
            <p:ph idx="1"/>
          </p:nvPr>
        </p:nvSpPr>
        <p:spPr>
          <a:xfrm>
            <a:off x="354013" y="1285874"/>
            <a:ext cx="8339137" cy="4295775"/>
          </a:xfrm>
        </p:spPr>
        <p:txBody>
          <a:bodyPr/>
          <a:lstStyle/>
          <a:p>
            <a:r>
              <a:rPr lang="en-US" b="1" dirty="0" smtClean="0"/>
              <a:t>Workshop Goals:</a:t>
            </a:r>
          </a:p>
          <a:p>
            <a:pPr marL="285750" indent="-285750">
              <a:buFont typeface="Arial" panose="020B0604020202020204" pitchFamily="34" charset="0"/>
              <a:buChar char="•"/>
            </a:pPr>
            <a:r>
              <a:rPr lang="en-US" dirty="0" smtClean="0"/>
              <a:t>Develop </a:t>
            </a:r>
            <a:r>
              <a:rPr lang="en-US" dirty="0"/>
              <a:t>a free workshop that Y leaders could </a:t>
            </a:r>
            <a:r>
              <a:rPr lang="en-US" dirty="0" smtClean="0"/>
              <a:t>offer.</a:t>
            </a:r>
            <a:endParaRPr lang="en-US" dirty="0"/>
          </a:p>
          <a:p>
            <a:pPr marL="285750" indent="-285750">
              <a:buFont typeface="Arial" panose="020B0604020202020204" pitchFamily="34" charset="0"/>
              <a:buChar char="•"/>
            </a:pPr>
            <a:r>
              <a:rPr lang="en-US" dirty="0"/>
              <a:t>Provide hands-on learning experience to support a deeper understanding of what the standards are and how to communicate the impact of implementation. </a:t>
            </a:r>
          </a:p>
          <a:p>
            <a:pPr marL="285750" indent="-285750">
              <a:buFont typeface="Arial" panose="020B0604020202020204" pitchFamily="34" charset="0"/>
              <a:buChar char="•"/>
            </a:pPr>
            <a:r>
              <a:rPr lang="en-US" dirty="0"/>
              <a:t>Support practice and policy alignment for sustainability. </a:t>
            </a:r>
            <a:endParaRPr lang="en-US" dirty="0" smtClean="0"/>
          </a:p>
          <a:p>
            <a:endParaRPr lang="en-US" dirty="0" smtClean="0"/>
          </a:p>
          <a:p>
            <a:r>
              <a:rPr lang="en-US" b="1" dirty="0"/>
              <a:t>Full Workshop</a:t>
            </a:r>
          </a:p>
          <a:p>
            <a:pPr marL="285750" indent="-285750">
              <a:buFont typeface="Arial" panose="020B0604020202020204" pitchFamily="34" charset="0"/>
              <a:buChar char="•"/>
            </a:pPr>
            <a:r>
              <a:rPr lang="en-US" dirty="0"/>
              <a:t>Meet HEPA: Practice &amp; Policy Overview</a:t>
            </a:r>
          </a:p>
          <a:p>
            <a:pPr marL="285750" indent="-285750">
              <a:buFont typeface="Arial" panose="020B0604020202020204" pitchFamily="34" charset="0"/>
              <a:buChar char="•"/>
            </a:pPr>
            <a:r>
              <a:rPr lang="en-US" dirty="0"/>
              <a:t>HE – Food &amp; Beverage Standards</a:t>
            </a:r>
          </a:p>
          <a:p>
            <a:pPr marL="285750" indent="-285750">
              <a:buFont typeface="Arial" panose="020B0604020202020204" pitchFamily="34" charset="0"/>
              <a:buChar char="•"/>
            </a:pPr>
            <a:r>
              <a:rPr lang="en-US" dirty="0"/>
              <a:t>PA – Physical Activity &amp; Screen Time Standards</a:t>
            </a:r>
          </a:p>
          <a:p>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21</a:t>
            </a:fld>
            <a:endParaRPr lang="en-US" dirty="0"/>
          </a:p>
        </p:txBody>
      </p:sp>
    </p:spTree>
    <p:extLst>
      <p:ext uri="{BB962C8B-B14F-4D97-AF65-F5344CB8AC3E}">
        <p14:creationId xmlns:p14="http://schemas.microsoft.com/office/powerpoint/2010/main" val="10150591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QRIS:</a:t>
            </a:r>
            <a:br>
              <a:rPr lang="en-US" dirty="0" smtClean="0"/>
            </a:br>
            <a:r>
              <a:rPr lang="en-US" dirty="0" smtClean="0"/>
              <a:t>Continual improvement process </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91849" y="1739900"/>
            <a:ext cx="3416903" cy="4375150"/>
          </a:xfrm>
          <a:ln>
            <a:solidFill>
              <a:schemeClr val="tx1"/>
            </a:solidFill>
          </a:ln>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62601" y="1739900"/>
            <a:ext cx="3366936" cy="4375150"/>
          </a:xfrm>
          <a:ln>
            <a:solidFill>
              <a:schemeClr val="tx1"/>
            </a:solidFill>
          </a:ln>
        </p:spPr>
      </p:pic>
      <p:sp>
        <p:nvSpPr>
          <p:cNvPr id="8" name="Footer Placeholder 7"/>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8554334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ACTIVITIES, ETC</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12489" y="1739900"/>
            <a:ext cx="3975622" cy="4375150"/>
          </a:xfrm>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21578" y="1739900"/>
            <a:ext cx="3448981" cy="4375150"/>
          </a:xfrm>
          <a:ln>
            <a:solidFill>
              <a:schemeClr val="tx1"/>
            </a:solidFill>
          </a:ln>
        </p:spPr>
      </p:pic>
      <p:sp>
        <p:nvSpPr>
          <p:cNvPr id="3" name="Footer Placeholder 2"/>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22077201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br>
              <a:rPr lang="en-US" dirty="0" smtClean="0"/>
            </a:br>
            <a:r>
              <a:rPr lang="en-US" dirty="0" smtClean="0"/>
              <a:t>Technical Assistance</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54013" y="2439443"/>
            <a:ext cx="4092575" cy="2976064"/>
          </a:xfrm>
          <a:ln>
            <a:solidFill>
              <a:schemeClr val="tx1"/>
            </a:solidFill>
          </a:ln>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41172" y="1739900"/>
            <a:ext cx="3409794" cy="4375150"/>
          </a:xfrm>
          <a:ln>
            <a:solidFill>
              <a:schemeClr val="tx1"/>
            </a:solidFill>
          </a:ln>
        </p:spPr>
      </p:pic>
      <p:sp>
        <p:nvSpPr>
          <p:cNvPr id="3" name="Footer Placeholder 2"/>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13437908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you succeed: </a:t>
            </a:r>
            <a:br>
              <a:rPr lang="en-US" dirty="0" smtClean="0"/>
            </a:br>
            <a:r>
              <a:rPr lang="en-US" dirty="0" smtClean="0"/>
              <a:t>HEPA Preferred Vendor Program </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69707" y="1171904"/>
            <a:ext cx="3921540" cy="4932513"/>
          </a:xfrm>
          <a:ln>
            <a:solidFill>
              <a:schemeClr val="tx1"/>
            </a:solidFill>
          </a:ln>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08289" y="1148317"/>
            <a:ext cx="3932487" cy="4956101"/>
          </a:xfrm>
          <a:ln>
            <a:solidFill>
              <a:schemeClr val="tx1"/>
            </a:solidFill>
          </a:ln>
        </p:spPr>
      </p:pic>
      <p:sp>
        <p:nvSpPr>
          <p:cNvPr id="3" name="Footer Placeholder 2"/>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14643567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a:t>
            </a:r>
            <a:r>
              <a:rPr lang="en-US" dirty="0"/>
              <a:t/>
            </a:r>
            <a:br>
              <a:rPr lang="en-US" dirty="0"/>
            </a:br>
            <a:r>
              <a:rPr lang="en-US" dirty="0" smtClean="0"/>
              <a:t>American academy of pediatrics </a:t>
            </a:r>
            <a:endParaRPr lang="en-US" dirty="0"/>
          </a:p>
        </p:txBody>
      </p:sp>
      <p:sp>
        <p:nvSpPr>
          <p:cNvPr id="5" name="Footer Placeholder 4"/>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3116" y="1304925"/>
            <a:ext cx="5482559" cy="4715139"/>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33438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DEVELOPMENT:</a:t>
            </a:r>
            <a:endParaRPr lang="en-US" dirty="0"/>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1663421" y="1384960"/>
            <a:ext cx="5635258" cy="4375150"/>
          </a:xfrm>
        </p:spPr>
      </p:pic>
      <p:sp>
        <p:nvSpPr>
          <p:cNvPr id="4" name="Footer Placeholder 3"/>
          <p:cNvSpPr>
            <a:spLocks noGrp="1"/>
          </p:cNvSpPr>
          <p:nvPr>
            <p:ph type="ftr" sz="quarter" idx="11"/>
          </p:nvPr>
        </p:nvSpPr>
        <p:spPr/>
        <p:txBody>
          <a:bodyPr/>
          <a:lstStyle/>
          <a:p>
            <a:pPr>
              <a:defRPr/>
            </a:pPr>
            <a:r>
              <a:rPr lang="en-US"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4470015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br>
              <a:rPr lang="en-US" dirty="0" smtClean="0"/>
            </a:br>
            <a:r>
              <a:rPr lang="en-US" dirty="0" smtClean="0"/>
              <a:t>“Write brain” mats &amp; story cards </a:t>
            </a:r>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4013" y="1873268"/>
            <a:ext cx="8339137" cy="4108414"/>
          </a:xfrm>
          <a:prstGeom prst="roundRect">
            <a:avLst>
              <a:gd name="adj" fmla="val 8594"/>
            </a:avLst>
          </a:prstGeom>
          <a:solidFill>
            <a:srgbClr val="FFFFFF">
              <a:shade val="85000"/>
            </a:srgbClr>
          </a:solidFill>
          <a:ln>
            <a:noFill/>
          </a:ln>
          <a:effectLst/>
        </p:spPr>
      </p:pic>
      <p:sp>
        <p:nvSpPr>
          <p:cNvPr id="3" name="Footer Placeholder 2"/>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39658526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br>
              <a:rPr lang="en-US" dirty="0" smtClean="0"/>
            </a:br>
            <a:r>
              <a:rPr lang="en-US" dirty="0" smtClean="0"/>
              <a:t>Training and Child Friendly videos</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54013" y="2819727"/>
            <a:ext cx="4092575" cy="2215495"/>
          </a:xfrm>
        </p:spPr>
      </p:pic>
      <p:pic>
        <p:nvPicPr>
          <p:cNvPr id="7" name="Content Placeholder 6"/>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904776" y="2806995"/>
            <a:ext cx="4100999" cy="2222205"/>
          </a:xfrm>
        </p:spPr>
      </p:pic>
      <p:sp>
        <p:nvSpPr>
          <p:cNvPr id="9" name="Footer Placeholder 8"/>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14206522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325957" y="909594"/>
            <a:ext cx="7637657" cy="1255672"/>
            <a:chOff x="1336577" y="828675"/>
            <a:chExt cx="7637657" cy="1255672"/>
          </a:xfrm>
        </p:grpSpPr>
        <p:pic>
          <p:nvPicPr>
            <p:cNvPr id="44" name="Picture 4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6577" y="828675"/>
              <a:ext cx="7637657" cy="1255672"/>
            </a:xfrm>
            <a:prstGeom prst="rect">
              <a:avLst/>
            </a:prstGeom>
          </p:spPr>
        </p:pic>
        <p:sp>
          <p:nvSpPr>
            <p:cNvPr id="45" name="TextBox 44"/>
            <p:cNvSpPr txBox="1"/>
            <p:nvPr/>
          </p:nvSpPr>
          <p:spPr bwMode="auto">
            <a:xfrm>
              <a:off x="1667669" y="1730231"/>
              <a:ext cx="1014412" cy="292388"/>
            </a:xfrm>
            <a:prstGeom prst="rect">
              <a:avLst/>
            </a:prstGeom>
            <a:noFill/>
          </p:spPr>
          <p:txBody>
            <a:bodyPr lIns="0" tIns="0" rIns="0" bIns="0" anchor="ctr" anchorCtr="1">
              <a:spAutoFit/>
            </a:bodyPr>
            <a:lstStyle/>
            <a:p>
              <a:pPr algn="ctr">
                <a:defRPr/>
              </a:pPr>
              <a:r>
                <a:rPr lang="en-US" sz="900" spc="-20" dirty="0">
                  <a:solidFill>
                    <a:srgbClr val="FFFFFF"/>
                  </a:solidFill>
                  <a:latin typeface="Verdana"/>
                </a:rPr>
                <a:t>Impacting</a:t>
              </a:r>
            </a:p>
            <a:p>
              <a:pPr algn="ctr">
                <a:defRPr/>
              </a:pPr>
              <a:r>
                <a:rPr lang="en-US" sz="1000" b="1" spc="-20" dirty="0">
                  <a:solidFill>
                    <a:srgbClr val="FFFFFF"/>
                  </a:solidFill>
                  <a:latin typeface="Verdana"/>
                </a:rPr>
                <a:t>INDIVIDUALS</a:t>
              </a:r>
            </a:p>
          </p:txBody>
        </p:sp>
        <p:sp>
          <p:nvSpPr>
            <p:cNvPr id="46" name="TextBox 45"/>
            <p:cNvSpPr txBox="1"/>
            <p:nvPr/>
          </p:nvSpPr>
          <p:spPr bwMode="auto">
            <a:xfrm>
              <a:off x="4286250" y="1730231"/>
              <a:ext cx="1381124" cy="292388"/>
            </a:xfrm>
            <a:prstGeom prst="rect">
              <a:avLst/>
            </a:prstGeom>
            <a:noFill/>
          </p:spPr>
          <p:txBody>
            <a:bodyPr lIns="0" tIns="0" rIns="0" bIns="0" anchor="ctr" anchorCtr="1">
              <a:spAutoFit/>
            </a:bodyPr>
            <a:lstStyle/>
            <a:p>
              <a:pPr algn="ctr">
                <a:defRPr/>
              </a:pPr>
              <a:r>
                <a:rPr lang="en-US" sz="900" spc="-20" dirty="0">
                  <a:solidFill>
                    <a:srgbClr val="FFFFFF"/>
                  </a:solidFill>
                  <a:latin typeface="Verdana"/>
                </a:rPr>
                <a:t>Impacting</a:t>
              </a:r>
            </a:p>
            <a:p>
              <a:pPr algn="ctr">
                <a:defRPr/>
              </a:pPr>
              <a:r>
                <a:rPr lang="en-US" sz="1000" b="1" spc="-20" dirty="0">
                  <a:solidFill>
                    <a:srgbClr val="FFFFFF"/>
                  </a:solidFill>
                  <a:latin typeface="Verdana"/>
                </a:rPr>
                <a:t>ORGANIZATIONS</a:t>
              </a:r>
            </a:p>
          </p:txBody>
        </p:sp>
        <p:sp>
          <p:nvSpPr>
            <p:cNvPr id="47" name="TextBox 46"/>
            <p:cNvSpPr txBox="1"/>
            <p:nvPr/>
          </p:nvSpPr>
          <p:spPr bwMode="auto">
            <a:xfrm>
              <a:off x="6136481" y="1730231"/>
              <a:ext cx="1177925" cy="292388"/>
            </a:xfrm>
            <a:prstGeom prst="rect">
              <a:avLst/>
            </a:prstGeom>
            <a:noFill/>
          </p:spPr>
          <p:txBody>
            <a:bodyPr lIns="0" tIns="0" rIns="0" bIns="0" anchor="ctr" anchorCtr="1">
              <a:spAutoFit/>
            </a:bodyPr>
            <a:lstStyle/>
            <a:p>
              <a:pPr algn="ctr">
                <a:defRPr/>
              </a:pPr>
              <a:r>
                <a:rPr lang="en-US" sz="900" spc="-20" dirty="0">
                  <a:solidFill>
                    <a:srgbClr val="FFFFFF"/>
                  </a:solidFill>
                  <a:latin typeface="Verdana"/>
                </a:rPr>
                <a:t>Impacting </a:t>
              </a:r>
              <a:r>
                <a:rPr lang="en-US" sz="1000" b="1" spc="-20" dirty="0">
                  <a:solidFill>
                    <a:srgbClr val="FFFFFF"/>
                  </a:solidFill>
                  <a:latin typeface="Verdana"/>
                </a:rPr>
                <a:t>COMMUNITIES</a:t>
              </a:r>
            </a:p>
          </p:txBody>
        </p:sp>
        <p:sp>
          <p:nvSpPr>
            <p:cNvPr id="48" name="TextBox 47"/>
            <p:cNvSpPr txBox="1"/>
            <p:nvPr/>
          </p:nvSpPr>
          <p:spPr bwMode="auto">
            <a:xfrm>
              <a:off x="7708900" y="1730231"/>
              <a:ext cx="760413" cy="292388"/>
            </a:xfrm>
            <a:prstGeom prst="rect">
              <a:avLst/>
            </a:prstGeom>
            <a:noFill/>
          </p:spPr>
          <p:txBody>
            <a:bodyPr lIns="0" tIns="0" rIns="0" bIns="0" anchor="ctr" anchorCtr="1">
              <a:spAutoFit/>
            </a:bodyPr>
            <a:lstStyle/>
            <a:p>
              <a:pPr algn="ctr">
                <a:defRPr/>
              </a:pPr>
              <a:r>
                <a:rPr lang="en-US" sz="900" spc="-20" dirty="0">
                  <a:solidFill>
                    <a:srgbClr val="FFFFFF"/>
                  </a:solidFill>
                  <a:latin typeface="Verdana"/>
                </a:rPr>
                <a:t>Impacting </a:t>
              </a:r>
            </a:p>
            <a:p>
              <a:pPr algn="ctr">
                <a:defRPr/>
              </a:pPr>
              <a:r>
                <a:rPr lang="en-US" sz="1000" b="1" spc="-20" dirty="0">
                  <a:solidFill>
                    <a:srgbClr val="FFFFFF"/>
                  </a:solidFill>
                  <a:latin typeface="Verdana"/>
                </a:rPr>
                <a:t>SOCIETY</a:t>
              </a:r>
            </a:p>
          </p:txBody>
        </p:sp>
        <p:sp>
          <p:nvSpPr>
            <p:cNvPr id="49" name="TextBox 48"/>
            <p:cNvSpPr txBox="1"/>
            <p:nvPr/>
          </p:nvSpPr>
          <p:spPr bwMode="auto">
            <a:xfrm>
              <a:off x="2930525" y="1730232"/>
              <a:ext cx="836612" cy="292388"/>
            </a:xfrm>
            <a:prstGeom prst="rect">
              <a:avLst/>
            </a:prstGeom>
            <a:noFill/>
          </p:spPr>
          <p:txBody>
            <a:bodyPr lIns="0" tIns="0" rIns="0" bIns="0" anchor="ctr" anchorCtr="1">
              <a:spAutoFit/>
            </a:bodyPr>
            <a:lstStyle/>
            <a:p>
              <a:pPr algn="ctr">
                <a:defRPr/>
              </a:pPr>
              <a:r>
                <a:rPr lang="en-US" sz="900" spc="-20" dirty="0">
                  <a:solidFill>
                    <a:srgbClr val="FFFFFF"/>
                  </a:solidFill>
                  <a:latin typeface="Verdana"/>
                </a:rPr>
                <a:t>Impacting</a:t>
              </a:r>
            </a:p>
            <a:p>
              <a:pPr algn="ctr">
                <a:defRPr/>
              </a:pPr>
              <a:r>
                <a:rPr lang="en-US" sz="1000" b="1" spc="-20" dirty="0">
                  <a:solidFill>
                    <a:srgbClr val="FFFFFF"/>
                  </a:solidFill>
                  <a:latin typeface="Verdana"/>
                </a:rPr>
                <a:t>FAMILIES</a:t>
              </a:r>
            </a:p>
          </p:txBody>
        </p:sp>
      </p:grpSp>
      <p:sp>
        <p:nvSpPr>
          <p:cNvPr id="10" name="Rectangle 9"/>
          <p:cNvSpPr/>
          <p:nvPr/>
        </p:nvSpPr>
        <p:spPr bwMode="auto">
          <a:xfrm rot="10800000">
            <a:off x="1327704" y="2150746"/>
            <a:ext cx="7585566" cy="4526500"/>
          </a:xfrm>
          <a:prstGeom prst="rect">
            <a:avLst/>
          </a:prstGeom>
          <a:noFill/>
          <a:ln w="3175">
            <a:solidFill>
              <a:schemeClr val="tx2">
                <a:lumMod val="60000"/>
                <a:lumOff val="40000"/>
              </a:schemeClr>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313" tIns="45658" rIns="91313" bIns="45658" numCol="1" rtlCol="0" anchor="t" anchorCtr="0" compatLnSpc="1">
            <a:prstTxWarp prst="textNoShape">
              <a:avLst/>
            </a:prstTxWarp>
          </a:bodyPr>
          <a:lstStyle/>
          <a:p>
            <a:pPr defTabSz="913146"/>
            <a:endParaRPr lang="en-US" dirty="0">
              <a:solidFill>
                <a:srgbClr val="000000"/>
              </a:solidFill>
            </a:endParaRPr>
          </a:p>
        </p:txBody>
      </p:sp>
      <p:sp>
        <p:nvSpPr>
          <p:cNvPr id="13" name="Rectangle 12"/>
          <p:cNvSpPr/>
          <p:nvPr/>
        </p:nvSpPr>
        <p:spPr bwMode="auto">
          <a:xfrm>
            <a:off x="2919903" y="4725762"/>
            <a:ext cx="793738" cy="41549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Childhood Obesity Intervention</a:t>
            </a:r>
          </a:p>
        </p:txBody>
      </p:sp>
      <p:sp>
        <p:nvSpPr>
          <p:cNvPr id="14" name="Rectangle 13"/>
          <p:cNvSpPr/>
          <p:nvPr/>
        </p:nvSpPr>
        <p:spPr bwMode="auto">
          <a:xfrm>
            <a:off x="1630844" y="2710306"/>
            <a:ext cx="1061148"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Group Exercise</a:t>
            </a:r>
          </a:p>
        </p:txBody>
      </p:sp>
      <p:sp>
        <p:nvSpPr>
          <p:cNvPr id="15" name="Rectangle 14"/>
          <p:cNvSpPr/>
          <p:nvPr/>
        </p:nvSpPr>
        <p:spPr bwMode="auto">
          <a:xfrm>
            <a:off x="2155788" y="4376761"/>
            <a:ext cx="876288"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Falls Prevention</a:t>
            </a:r>
          </a:p>
        </p:txBody>
      </p:sp>
      <p:sp>
        <p:nvSpPr>
          <p:cNvPr id="16" name="Rectangle 15"/>
          <p:cNvSpPr/>
          <p:nvPr/>
        </p:nvSpPr>
        <p:spPr bwMode="auto">
          <a:xfrm>
            <a:off x="2373666" y="5576846"/>
            <a:ext cx="932280"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Cancer Survivorship</a:t>
            </a:r>
          </a:p>
        </p:txBody>
      </p:sp>
      <p:sp>
        <p:nvSpPr>
          <p:cNvPr id="17" name="Rectangle 16"/>
          <p:cNvSpPr/>
          <p:nvPr/>
        </p:nvSpPr>
        <p:spPr bwMode="auto">
          <a:xfrm>
            <a:off x="2892268" y="2776980"/>
            <a:ext cx="914400"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Family Camp</a:t>
            </a:r>
          </a:p>
        </p:txBody>
      </p:sp>
      <p:sp>
        <p:nvSpPr>
          <p:cNvPr id="18" name="Rectangle 17"/>
          <p:cNvSpPr/>
          <p:nvPr/>
        </p:nvSpPr>
        <p:spPr bwMode="auto">
          <a:xfrm>
            <a:off x="4527202" y="3927136"/>
            <a:ext cx="1800810"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Worksite Wellness</a:t>
            </a:r>
          </a:p>
        </p:txBody>
      </p:sp>
      <p:sp>
        <p:nvSpPr>
          <p:cNvPr id="19" name="Rectangle 18"/>
          <p:cNvSpPr/>
          <p:nvPr/>
        </p:nvSpPr>
        <p:spPr bwMode="auto">
          <a:xfrm>
            <a:off x="2518837" y="3467805"/>
            <a:ext cx="1193682"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Wellness Centers</a:t>
            </a:r>
          </a:p>
        </p:txBody>
      </p:sp>
      <p:sp>
        <p:nvSpPr>
          <p:cNvPr id="20" name="Rectangle 19"/>
          <p:cNvSpPr/>
          <p:nvPr/>
        </p:nvSpPr>
        <p:spPr bwMode="auto">
          <a:xfrm>
            <a:off x="1553631" y="2925122"/>
            <a:ext cx="1081295"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Adventure Guides</a:t>
            </a:r>
          </a:p>
        </p:txBody>
      </p:sp>
      <p:sp>
        <p:nvSpPr>
          <p:cNvPr id="21" name="Rectangle 20"/>
          <p:cNvSpPr/>
          <p:nvPr/>
        </p:nvSpPr>
        <p:spPr bwMode="auto">
          <a:xfrm>
            <a:off x="2798119" y="3131998"/>
            <a:ext cx="914400"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Youth Sports</a:t>
            </a:r>
          </a:p>
        </p:txBody>
      </p:sp>
      <p:sp>
        <p:nvSpPr>
          <p:cNvPr id="22" name="Rectangle 21"/>
          <p:cNvSpPr/>
          <p:nvPr/>
        </p:nvSpPr>
        <p:spPr bwMode="auto">
          <a:xfrm>
            <a:off x="1553629" y="3239050"/>
            <a:ext cx="1193682"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Aquatics</a:t>
            </a:r>
          </a:p>
        </p:txBody>
      </p:sp>
      <p:sp>
        <p:nvSpPr>
          <p:cNvPr id="23" name="Rectangle 22"/>
          <p:cNvSpPr/>
          <p:nvPr/>
        </p:nvSpPr>
        <p:spPr bwMode="auto">
          <a:xfrm>
            <a:off x="1374263" y="4114002"/>
            <a:ext cx="793739"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Smoking Cessation</a:t>
            </a:r>
          </a:p>
        </p:txBody>
      </p:sp>
      <p:sp>
        <p:nvSpPr>
          <p:cNvPr id="24" name="Rectangle 23"/>
          <p:cNvSpPr/>
          <p:nvPr/>
        </p:nvSpPr>
        <p:spPr bwMode="auto">
          <a:xfrm>
            <a:off x="4337708" y="2766278"/>
            <a:ext cx="1256968" cy="41549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Early Childhood and After-School HEPA Standards</a:t>
            </a:r>
          </a:p>
        </p:txBody>
      </p:sp>
      <p:sp>
        <p:nvSpPr>
          <p:cNvPr id="28" name="Rectangle 27"/>
          <p:cNvSpPr/>
          <p:nvPr/>
        </p:nvSpPr>
        <p:spPr bwMode="auto">
          <a:xfrm>
            <a:off x="1432902" y="5469670"/>
            <a:ext cx="791676"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Diabetes</a:t>
            </a:r>
          </a:p>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Support</a:t>
            </a:r>
          </a:p>
        </p:txBody>
      </p:sp>
      <p:sp>
        <p:nvSpPr>
          <p:cNvPr id="29" name="Rectangle 28"/>
          <p:cNvSpPr/>
          <p:nvPr/>
        </p:nvSpPr>
        <p:spPr bwMode="auto">
          <a:xfrm>
            <a:off x="6077103" y="2418958"/>
            <a:ext cx="1318411"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Built Environment</a:t>
            </a:r>
          </a:p>
        </p:txBody>
      </p:sp>
      <p:sp>
        <p:nvSpPr>
          <p:cNvPr id="30" name="Rectangle 29"/>
          <p:cNvSpPr/>
          <p:nvPr/>
        </p:nvSpPr>
        <p:spPr bwMode="auto">
          <a:xfrm>
            <a:off x="6146677" y="2700174"/>
            <a:ext cx="1248837"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Access to Fresh Fruits &amp; Veggies</a:t>
            </a:r>
          </a:p>
        </p:txBody>
      </p:sp>
      <p:sp>
        <p:nvSpPr>
          <p:cNvPr id="32" name="Rectangle 31"/>
          <p:cNvSpPr/>
          <p:nvPr/>
        </p:nvSpPr>
        <p:spPr bwMode="auto">
          <a:xfrm>
            <a:off x="7491623" y="2356059"/>
            <a:ext cx="1391063" cy="110799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Advocacy and Policy</a:t>
            </a:r>
          </a:p>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Change for Childhood Obesity Prevention</a:t>
            </a:r>
          </a:p>
          <a:p>
            <a:pPr algn="ctr" defTabSz="913146"/>
            <a:endParaRPr lang="en-US" sz="900" b="1" spc="-20" dirty="0">
              <a:solidFill>
                <a:srgbClr val="464847">
                  <a:lumMod val="75000"/>
                </a:srgbClr>
              </a:solidFill>
              <a:latin typeface="Verdana" pitchFamily="64" charset="0"/>
              <a:ea typeface="ＭＳ Ｐゴシック" pitchFamily="64" charset="-128"/>
              <a:cs typeface="ＭＳ Ｐゴシック" pitchFamily="64" charset="-128"/>
            </a:endParaRPr>
          </a:p>
          <a:p>
            <a:pPr algn="ctr" defTabSz="913146"/>
            <a:endParaRPr lang="en-US" sz="900" b="1" spc="-20" dirty="0">
              <a:solidFill>
                <a:srgbClr val="464847">
                  <a:lumMod val="75000"/>
                </a:srgbClr>
              </a:solidFill>
              <a:latin typeface="Verdana" pitchFamily="64" charset="0"/>
              <a:ea typeface="ＭＳ Ｐゴシック" pitchFamily="64" charset="-128"/>
              <a:cs typeface="ＭＳ Ｐゴシック" pitchFamily="64" charset="-128"/>
            </a:endParaRPr>
          </a:p>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Community Development</a:t>
            </a:r>
          </a:p>
          <a:p>
            <a:pPr algn="ctr" defTabSz="913146"/>
            <a:endParaRPr lang="en-US" sz="900" b="1" spc="-20" dirty="0">
              <a:solidFill>
                <a:srgbClr val="464847">
                  <a:lumMod val="75000"/>
                </a:srgbClr>
              </a:solidFill>
              <a:latin typeface="Verdana" pitchFamily="64" charset="0"/>
              <a:ea typeface="ＭＳ Ｐゴシック" pitchFamily="64" charset="-128"/>
              <a:cs typeface="ＭＳ Ｐゴシック" pitchFamily="64" charset="-128"/>
            </a:endParaRPr>
          </a:p>
        </p:txBody>
      </p:sp>
      <p:sp>
        <p:nvSpPr>
          <p:cNvPr id="33" name="Rectangle 32"/>
          <p:cNvSpPr/>
          <p:nvPr/>
        </p:nvSpPr>
        <p:spPr bwMode="auto">
          <a:xfrm>
            <a:off x="5439747" y="4141446"/>
            <a:ext cx="1091583"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Tobacco-free</a:t>
            </a:r>
          </a:p>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Environments</a:t>
            </a:r>
          </a:p>
        </p:txBody>
      </p:sp>
      <p:sp>
        <p:nvSpPr>
          <p:cNvPr id="34" name="Rectangle 33"/>
          <p:cNvSpPr/>
          <p:nvPr/>
        </p:nvSpPr>
        <p:spPr bwMode="auto">
          <a:xfrm>
            <a:off x="2202193" y="3854610"/>
            <a:ext cx="865467"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Diabetes Prevention</a:t>
            </a:r>
          </a:p>
        </p:txBody>
      </p:sp>
      <p:sp>
        <p:nvSpPr>
          <p:cNvPr id="35" name="Rectangle 34"/>
          <p:cNvSpPr/>
          <p:nvPr/>
        </p:nvSpPr>
        <p:spPr bwMode="auto">
          <a:xfrm>
            <a:off x="1564578" y="5866501"/>
            <a:ext cx="726734"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Cardiac Rehab</a:t>
            </a:r>
          </a:p>
        </p:txBody>
      </p:sp>
      <p:sp>
        <p:nvSpPr>
          <p:cNvPr id="36" name="Rectangle 35"/>
          <p:cNvSpPr/>
          <p:nvPr/>
        </p:nvSpPr>
        <p:spPr bwMode="auto">
          <a:xfrm>
            <a:off x="1510602" y="6322719"/>
            <a:ext cx="853116"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Arthritis</a:t>
            </a:r>
          </a:p>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Management</a:t>
            </a:r>
          </a:p>
        </p:txBody>
      </p:sp>
      <p:grpSp>
        <p:nvGrpSpPr>
          <p:cNvPr id="37" name="Group 36"/>
          <p:cNvGrpSpPr/>
          <p:nvPr/>
        </p:nvGrpSpPr>
        <p:grpSpPr>
          <a:xfrm>
            <a:off x="180664" y="2219305"/>
            <a:ext cx="1080028" cy="4457942"/>
            <a:chOff x="111089" y="2362198"/>
            <a:chExt cx="1080028" cy="3638570"/>
          </a:xfrm>
        </p:grpSpPr>
        <p:pic>
          <p:nvPicPr>
            <p:cNvPr id="38" name="Picture 8" descr="C:\Documents and Settings\3981KarabenickR\My Documents\Activate America\Health Innovation At the Y\Left-Side-Graphic.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090" y="2362198"/>
              <a:ext cx="1080027" cy="3638570"/>
            </a:xfrm>
            <a:prstGeom prst="rect">
              <a:avLst/>
            </a:prstGeom>
            <a:noFill/>
          </p:spPr>
        </p:pic>
        <p:sp>
          <p:nvSpPr>
            <p:cNvPr id="39" name="TextBox 38"/>
            <p:cNvSpPr txBox="1"/>
            <p:nvPr/>
          </p:nvSpPr>
          <p:spPr>
            <a:xfrm>
              <a:off x="111089" y="2763663"/>
              <a:ext cx="1080028" cy="502414"/>
            </a:xfrm>
            <a:prstGeom prst="rect">
              <a:avLst/>
            </a:prstGeom>
            <a:noFill/>
          </p:spPr>
          <p:txBody>
            <a:bodyPr wrap="square" lIns="0" tIns="0" rIns="0" bIns="0" rtlCol="0" anchor="ctr" anchorCtr="1">
              <a:spAutoFit/>
            </a:bodyPr>
            <a:lstStyle/>
            <a:p>
              <a:pPr algn="ctr">
                <a:lnSpc>
                  <a:spcPts val="1200"/>
                </a:lnSpc>
              </a:pPr>
              <a:r>
                <a:rPr lang="en-US" sz="900" spc="-20" dirty="0">
                  <a:solidFill>
                    <a:srgbClr val="FFFFFF"/>
                  </a:solidFill>
                  <a:latin typeface="Verdana"/>
                </a:rPr>
                <a:t>To </a:t>
              </a:r>
              <a:endParaRPr lang="en-US" sz="1000" spc="-20" dirty="0">
                <a:solidFill>
                  <a:srgbClr val="FFFFFF"/>
                </a:solidFill>
                <a:latin typeface="Verdana"/>
              </a:endParaRPr>
            </a:p>
            <a:p>
              <a:pPr algn="ctr">
                <a:lnSpc>
                  <a:spcPts val="1200"/>
                </a:lnSpc>
              </a:pPr>
              <a:r>
                <a:rPr lang="en-US" sz="1000" b="1" spc="-20" dirty="0">
                  <a:solidFill>
                    <a:srgbClr val="FFFFFF"/>
                  </a:solidFill>
                  <a:latin typeface="Verdana"/>
                </a:rPr>
                <a:t>PROMOTE WELLNESS</a:t>
              </a:r>
            </a:p>
            <a:p>
              <a:pPr algn="ctr">
                <a:lnSpc>
                  <a:spcPts val="1200"/>
                </a:lnSpc>
              </a:pPr>
              <a:r>
                <a:rPr lang="en-US" sz="1000" b="1" spc="-20" dirty="0">
                  <a:solidFill>
                    <a:srgbClr val="FFFFFF"/>
                  </a:solidFill>
                  <a:latin typeface="Verdana"/>
                </a:rPr>
                <a:t> </a:t>
              </a:r>
              <a:r>
                <a:rPr lang="en-US" sz="900" spc="-20" dirty="0">
                  <a:solidFill>
                    <a:srgbClr val="FFFFFF"/>
                  </a:solidFill>
                  <a:latin typeface="Verdana"/>
                </a:rPr>
                <a:t>(Primary)</a:t>
              </a:r>
            </a:p>
          </p:txBody>
        </p:sp>
        <p:sp>
          <p:nvSpPr>
            <p:cNvPr id="40" name="TextBox 39"/>
            <p:cNvSpPr txBox="1"/>
            <p:nvPr/>
          </p:nvSpPr>
          <p:spPr>
            <a:xfrm>
              <a:off x="111090" y="5191624"/>
              <a:ext cx="1080026" cy="502414"/>
            </a:xfrm>
            <a:prstGeom prst="rect">
              <a:avLst/>
            </a:prstGeom>
            <a:noFill/>
          </p:spPr>
          <p:txBody>
            <a:bodyPr wrap="square" lIns="0" tIns="0" rIns="0" bIns="0" rtlCol="0" anchor="ctr" anchorCtr="1">
              <a:spAutoFit/>
            </a:bodyPr>
            <a:lstStyle/>
            <a:p>
              <a:pPr algn="ctr">
                <a:lnSpc>
                  <a:spcPts val="1200"/>
                </a:lnSpc>
              </a:pPr>
              <a:r>
                <a:rPr lang="en-US" sz="900" spc="-20" dirty="0">
                  <a:solidFill>
                    <a:srgbClr val="FFFFFF"/>
                  </a:solidFill>
                  <a:latin typeface="Verdana"/>
                </a:rPr>
                <a:t>To </a:t>
              </a:r>
              <a:endParaRPr lang="en-US" sz="1000" spc="-20" dirty="0">
                <a:solidFill>
                  <a:srgbClr val="FFFFFF"/>
                </a:solidFill>
                <a:latin typeface="Verdana"/>
              </a:endParaRPr>
            </a:p>
            <a:p>
              <a:pPr algn="ctr">
                <a:lnSpc>
                  <a:spcPts val="1200"/>
                </a:lnSpc>
              </a:pPr>
              <a:r>
                <a:rPr lang="en-US" sz="1000" b="1" spc="-20" dirty="0">
                  <a:solidFill>
                    <a:srgbClr val="FFFFFF"/>
                  </a:solidFill>
                  <a:latin typeface="Verdana"/>
                </a:rPr>
                <a:t>RECLAIM</a:t>
              </a:r>
            </a:p>
            <a:p>
              <a:pPr algn="ctr">
                <a:lnSpc>
                  <a:spcPts val="1200"/>
                </a:lnSpc>
              </a:pPr>
              <a:r>
                <a:rPr lang="en-US" sz="1000" b="1" spc="-20" dirty="0">
                  <a:solidFill>
                    <a:srgbClr val="FFFFFF"/>
                  </a:solidFill>
                  <a:latin typeface="Verdana"/>
                </a:rPr>
                <a:t>HEALTH</a:t>
              </a:r>
            </a:p>
            <a:p>
              <a:pPr algn="ctr">
                <a:lnSpc>
                  <a:spcPts val="1200"/>
                </a:lnSpc>
              </a:pPr>
              <a:r>
                <a:rPr lang="en-US" sz="900" spc="-20" dirty="0">
                  <a:solidFill>
                    <a:srgbClr val="FFFFFF"/>
                  </a:solidFill>
                  <a:latin typeface="Verdana"/>
                </a:rPr>
                <a:t>(Tertiary)</a:t>
              </a:r>
            </a:p>
          </p:txBody>
        </p:sp>
        <p:sp>
          <p:nvSpPr>
            <p:cNvPr id="41" name="TextBox 40"/>
            <p:cNvSpPr txBox="1"/>
            <p:nvPr/>
          </p:nvSpPr>
          <p:spPr>
            <a:xfrm>
              <a:off x="111090" y="3930278"/>
              <a:ext cx="1080027" cy="502414"/>
            </a:xfrm>
            <a:prstGeom prst="rect">
              <a:avLst/>
            </a:prstGeom>
            <a:noFill/>
          </p:spPr>
          <p:txBody>
            <a:bodyPr wrap="square" lIns="0" tIns="0" rIns="0" bIns="0" rtlCol="0" anchor="ctr" anchorCtr="1">
              <a:spAutoFit/>
            </a:bodyPr>
            <a:lstStyle/>
            <a:p>
              <a:pPr algn="ctr">
                <a:lnSpc>
                  <a:spcPts val="1200"/>
                </a:lnSpc>
              </a:pPr>
              <a:r>
                <a:rPr lang="en-US" sz="900" spc="-20" dirty="0">
                  <a:solidFill>
                    <a:srgbClr val="FFFFFF"/>
                  </a:solidFill>
                  <a:latin typeface="Verdana"/>
                </a:rPr>
                <a:t>To </a:t>
              </a:r>
              <a:endParaRPr lang="en-US" sz="1000" spc="-20" dirty="0">
                <a:solidFill>
                  <a:srgbClr val="FFFFFF"/>
                </a:solidFill>
                <a:latin typeface="Verdana"/>
              </a:endParaRPr>
            </a:p>
            <a:p>
              <a:pPr algn="ctr">
                <a:lnSpc>
                  <a:spcPts val="1200"/>
                </a:lnSpc>
              </a:pPr>
              <a:r>
                <a:rPr lang="en-US" sz="1000" b="1" spc="-20" dirty="0">
                  <a:solidFill>
                    <a:srgbClr val="FFFFFF"/>
                  </a:solidFill>
                  <a:latin typeface="Verdana"/>
                </a:rPr>
                <a:t>REDUCE</a:t>
              </a:r>
            </a:p>
            <a:p>
              <a:pPr algn="ctr">
                <a:lnSpc>
                  <a:spcPts val="1200"/>
                </a:lnSpc>
              </a:pPr>
              <a:r>
                <a:rPr lang="en-US" sz="1000" b="1" spc="-20" dirty="0">
                  <a:solidFill>
                    <a:srgbClr val="FFFFFF"/>
                  </a:solidFill>
                  <a:latin typeface="Verdana"/>
                </a:rPr>
                <a:t>RISK</a:t>
              </a:r>
            </a:p>
            <a:p>
              <a:pPr algn="ctr">
                <a:lnSpc>
                  <a:spcPts val="1200"/>
                </a:lnSpc>
              </a:pPr>
              <a:r>
                <a:rPr lang="en-US" sz="900" spc="-20" dirty="0">
                  <a:solidFill>
                    <a:srgbClr val="FFFFFF"/>
                  </a:solidFill>
                  <a:latin typeface="Verdana"/>
                </a:rPr>
                <a:t>(Secondary)</a:t>
              </a:r>
            </a:p>
          </p:txBody>
        </p:sp>
      </p:grpSp>
      <p:sp>
        <p:nvSpPr>
          <p:cNvPr id="43" name="TextBox 42"/>
          <p:cNvSpPr txBox="1"/>
          <p:nvPr/>
        </p:nvSpPr>
        <p:spPr>
          <a:xfrm>
            <a:off x="366755" y="299855"/>
            <a:ext cx="7547669" cy="400110"/>
          </a:xfrm>
          <a:prstGeom prst="rect">
            <a:avLst/>
          </a:prstGeom>
          <a:noFill/>
        </p:spPr>
        <p:txBody>
          <a:bodyPr wrap="square" lIns="0" tIns="0" rIns="0" bIns="0" rtlCol="0" anchor="t" anchorCtr="0">
            <a:spAutoFit/>
          </a:bodyPr>
          <a:lstStyle/>
          <a:p>
            <a:r>
              <a:rPr lang="en-US" sz="2600" b="1" cap="all" dirty="0" smtClean="0">
                <a:solidFill>
                  <a:schemeClr val="accent3"/>
                </a:solidFill>
                <a:latin typeface="Verdana"/>
                <a:ea typeface="Verdana" panose="020B0604030504040204" pitchFamily="34" charset="0"/>
                <a:cs typeface="Verdana" panose="020B0604030504040204" pitchFamily="34" charset="0"/>
              </a:rPr>
              <a:t>The Y’s Healthy Living Framework</a:t>
            </a:r>
            <a:endParaRPr lang="en-US" sz="2600" b="1" cap="all" dirty="0">
              <a:solidFill>
                <a:schemeClr val="accent3"/>
              </a:solidFill>
              <a:latin typeface="Verdana"/>
              <a:ea typeface="Verdana" panose="020B0604030504040204" pitchFamily="34" charset="0"/>
              <a:cs typeface="Verdana" panose="020B0604030504040204" pitchFamily="34" charset="0"/>
            </a:endParaRPr>
          </a:p>
        </p:txBody>
      </p:sp>
      <p:sp>
        <p:nvSpPr>
          <p:cNvPr id="50" name="Rectangle 49"/>
          <p:cNvSpPr/>
          <p:nvPr/>
        </p:nvSpPr>
        <p:spPr bwMode="auto">
          <a:xfrm>
            <a:off x="2201278" y="2442794"/>
            <a:ext cx="1193682"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Personal Training</a:t>
            </a:r>
          </a:p>
        </p:txBody>
      </p:sp>
      <p:sp>
        <p:nvSpPr>
          <p:cNvPr id="51" name="Rectangle 50"/>
          <p:cNvSpPr/>
          <p:nvPr/>
        </p:nvSpPr>
        <p:spPr bwMode="auto">
          <a:xfrm>
            <a:off x="7360735" y="4454334"/>
            <a:ext cx="1521951"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Medicare Coverage of Diabetes Prevention</a:t>
            </a:r>
          </a:p>
        </p:txBody>
      </p:sp>
      <p:sp>
        <p:nvSpPr>
          <p:cNvPr id="61" name="Rectangle 60"/>
          <p:cNvSpPr/>
          <p:nvPr/>
        </p:nvSpPr>
        <p:spPr bwMode="auto">
          <a:xfrm>
            <a:off x="6146677" y="3098912"/>
            <a:ext cx="1248837"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Safe places for active play</a:t>
            </a:r>
          </a:p>
        </p:txBody>
      </p:sp>
      <p:sp>
        <p:nvSpPr>
          <p:cNvPr id="69" name="Rectangle 68"/>
          <p:cNvSpPr/>
          <p:nvPr/>
        </p:nvSpPr>
        <p:spPr bwMode="auto">
          <a:xfrm>
            <a:off x="6835302" y="5310366"/>
            <a:ext cx="1241323"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Cancer Disparities</a:t>
            </a:r>
          </a:p>
        </p:txBody>
      </p:sp>
      <p:sp>
        <p:nvSpPr>
          <p:cNvPr id="52" name="Rectangle 51"/>
          <p:cNvSpPr/>
          <p:nvPr/>
        </p:nvSpPr>
        <p:spPr bwMode="auto">
          <a:xfrm>
            <a:off x="3786745" y="3727824"/>
            <a:ext cx="1491261"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Competencies for CHWs</a:t>
            </a:r>
          </a:p>
        </p:txBody>
      </p:sp>
      <p:sp>
        <p:nvSpPr>
          <p:cNvPr id="53" name="Rectangle 52"/>
          <p:cNvSpPr/>
          <p:nvPr/>
        </p:nvSpPr>
        <p:spPr bwMode="auto">
          <a:xfrm>
            <a:off x="1369193" y="4976972"/>
            <a:ext cx="1322801"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Blood Pressure </a:t>
            </a:r>
          </a:p>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Self- Monitoring</a:t>
            </a:r>
          </a:p>
        </p:txBody>
      </p:sp>
      <p:sp>
        <p:nvSpPr>
          <p:cNvPr id="54" name="Rectangle 53"/>
          <p:cNvSpPr/>
          <p:nvPr/>
        </p:nvSpPr>
        <p:spPr bwMode="auto">
          <a:xfrm>
            <a:off x="2417188" y="6043323"/>
            <a:ext cx="932280"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Parkinson’s Therapy</a:t>
            </a:r>
          </a:p>
        </p:txBody>
      </p:sp>
      <p:sp>
        <p:nvSpPr>
          <p:cNvPr id="55" name="Rectangle 54"/>
          <p:cNvSpPr/>
          <p:nvPr/>
        </p:nvSpPr>
        <p:spPr bwMode="auto">
          <a:xfrm>
            <a:off x="1415023" y="3643581"/>
            <a:ext cx="876288"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Brain Health</a:t>
            </a:r>
          </a:p>
        </p:txBody>
      </p:sp>
      <p:sp>
        <p:nvSpPr>
          <p:cNvPr id="56" name="Rectangle 55"/>
          <p:cNvSpPr/>
          <p:nvPr/>
        </p:nvSpPr>
        <p:spPr bwMode="auto">
          <a:xfrm>
            <a:off x="5435462" y="4684279"/>
            <a:ext cx="1521951" cy="41549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Commercial Insurance Reimbursement for Prevention</a:t>
            </a:r>
          </a:p>
        </p:txBody>
      </p:sp>
      <p:sp>
        <p:nvSpPr>
          <p:cNvPr id="58" name="Rectangle 57"/>
          <p:cNvSpPr/>
          <p:nvPr/>
        </p:nvSpPr>
        <p:spPr bwMode="auto">
          <a:xfrm>
            <a:off x="6599757" y="4099106"/>
            <a:ext cx="1521951"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Access to Care</a:t>
            </a:r>
          </a:p>
        </p:txBody>
      </p:sp>
      <p:sp>
        <p:nvSpPr>
          <p:cNvPr id="59" name="Rectangle 58"/>
          <p:cNvSpPr/>
          <p:nvPr/>
        </p:nvSpPr>
        <p:spPr bwMode="auto">
          <a:xfrm>
            <a:off x="6936742" y="4864261"/>
            <a:ext cx="1521951"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Payment Reform</a:t>
            </a:r>
          </a:p>
        </p:txBody>
      </p:sp>
      <p:sp>
        <p:nvSpPr>
          <p:cNvPr id="60" name="Rectangle 59"/>
          <p:cNvSpPr/>
          <p:nvPr/>
        </p:nvSpPr>
        <p:spPr bwMode="auto">
          <a:xfrm>
            <a:off x="3394962" y="4234980"/>
            <a:ext cx="1491261"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Health Navigation</a:t>
            </a:r>
          </a:p>
        </p:txBody>
      </p:sp>
      <p:sp>
        <p:nvSpPr>
          <p:cNvPr id="62" name="Rectangle 61"/>
          <p:cNvSpPr/>
          <p:nvPr/>
        </p:nvSpPr>
        <p:spPr bwMode="auto">
          <a:xfrm>
            <a:off x="3948486" y="4725761"/>
            <a:ext cx="1491261"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ACO and PCMH Involvement</a:t>
            </a:r>
          </a:p>
        </p:txBody>
      </p:sp>
      <p:sp>
        <p:nvSpPr>
          <p:cNvPr id="63" name="Rectangle 62"/>
          <p:cNvSpPr/>
          <p:nvPr/>
        </p:nvSpPr>
        <p:spPr bwMode="auto">
          <a:xfrm>
            <a:off x="4091949" y="5397141"/>
            <a:ext cx="1491261"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Referral Systems</a:t>
            </a:r>
          </a:p>
        </p:txBody>
      </p:sp>
      <p:sp>
        <p:nvSpPr>
          <p:cNvPr id="64" name="Rectangle 63"/>
          <p:cNvSpPr/>
          <p:nvPr/>
        </p:nvSpPr>
        <p:spPr bwMode="auto">
          <a:xfrm>
            <a:off x="4101929" y="2371904"/>
            <a:ext cx="1491261"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146"/>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Board Diversification</a:t>
            </a:r>
          </a:p>
        </p:txBody>
      </p:sp>
      <p:sp>
        <p:nvSpPr>
          <p:cNvPr id="5" name="Rectangle 4"/>
          <p:cNvSpPr/>
          <p:nvPr/>
        </p:nvSpPr>
        <p:spPr bwMode="auto">
          <a:xfrm>
            <a:off x="6015688" y="2708666"/>
            <a:ext cx="91565" cy="599632"/>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defTabSz="914186"/>
            <a:endParaRPr lang="en-US">
              <a:solidFill>
                <a:srgbClr val="000000"/>
              </a:solidFill>
              <a:latin typeface="Verdana" pitchFamily="64" charset="0"/>
              <a:ea typeface="ＭＳ Ｐゴシック" pitchFamily="64" charset="-128"/>
              <a:cs typeface="ＭＳ Ｐゴシック" pitchFamily="64" charset="-128"/>
            </a:endParaRPr>
          </a:p>
        </p:txBody>
      </p:sp>
      <p:sp>
        <p:nvSpPr>
          <p:cNvPr id="2" name="Oval 1"/>
          <p:cNvSpPr/>
          <p:nvPr/>
        </p:nvSpPr>
        <p:spPr bwMode="auto">
          <a:xfrm>
            <a:off x="4178719" y="2532646"/>
            <a:ext cx="1516161" cy="882762"/>
          </a:xfrm>
          <a:prstGeom prst="ellipse">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Verdana" pitchFamily="64" charset="0"/>
              <a:ea typeface="ＭＳ Ｐゴシック" pitchFamily="64" charset="-128"/>
              <a:cs typeface="ＭＳ Ｐゴシック" pitchFamily="64" charset="-128"/>
            </a:endParaRPr>
          </a:p>
        </p:txBody>
      </p:sp>
    </p:spTree>
    <p:extLst>
      <p:ext uri="{BB962C8B-B14F-4D97-AF65-F5344CB8AC3E}">
        <p14:creationId xmlns:p14="http://schemas.microsoft.com/office/powerpoint/2010/main" val="2635386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br>
              <a:rPr lang="en-US" dirty="0" smtClean="0"/>
            </a:br>
            <a:r>
              <a:rPr lang="en-US" dirty="0" smtClean="0"/>
              <a:t>Y-USA Seasonal Guides </a:t>
            </a:r>
            <a:endParaRPr lang="en-US" dirty="0"/>
          </a:p>
        </p:txBody>
      </p:sp>
      <p:sp>
        <p:nvSpPr>
          <p:cNvPr id="3" name="Content Placeholder 2"/>
          <p:cNvSpPr>
            <a:spLocks noGrp="1"/>
          </p:cNvSpPr>
          <p:nvPr>
            <p:ph idx="1"/>
          </p:nvPr>
        </p:nvSpPr>
        <p:spPr>
          <a:xfrm>
            <a:off x="411458" y="1389025"/>
            <a:ext cx="8339137" cy="4375150"/>
          </a:xfrm>
        </p:spPr>
        <p:txBody>
          <a:bodyPr/>
          <a:lstStyle/>
          <a:p>
            <a:pPr marL="285750" indent="-285750">
              <a:buFont typeface="Arial" panose="020B0604020202020204" pitchFamily="34" charset="0"/>
              <a:buChar char="•"/>
            </a:pPr>
            <a:r>
              <a:rPr lang="en-US" dirty="0" smtClean="0"/>
              <a:t>Collaboration with </a:t>
            </a:r>
            <a:r>
              <a:rPr lang="en-US" b="1" dirty="0" smtClean="0"/>
              <a:t>ChopChop</a:t>
            </a:r>
            <a:r>
              <a:rPr lang="en-US" dirty="0" smtClean="0"/>
              <a:t>, an organization committed to inspiring kids and families to cook </a:t>
            </a:r>
          </a:p>
          <a:p>
            <a:pPr marL="285750" indent="-285750">
              <a:buFont typeface="Arial" panose="020B0604020202020204" pitchFamily="34" charset="0"/>
              <a:buChar char="•"/>
            </a:pPr>
            <a:r>
              <a:rPr lang="en-US" dirty="0" smtClean="0"/>
              <a:t>Once a quarter for year </a:t>
            </a:r>
          </a:p>
          <a:p>
            <a:pPr marL="285750" indent="-285750">
              <a:buFont typeface="Arial" panose="020B0604020202020204" pitchFamily="34" charset="0"/>
              <a:buChar char="•"/>
            </a:pPr>
            <a:r>
              <a:rPr lang="en-US" dirty="0" smtClean="0"/>
              <a:t>Available in English and Spanish </a:t>
            </a:r>
          </a:p>
          <a:p>
            <a:pPr marL="285750" indent="-285750">
              <a:buFont typeface="Arial" panose="020B0604020202020204" pitchFamily="34" charset="0"/>
              <a:buChar char="•"/>
            </a:pPr>
            <a:r>
              <a:rPr lang="en-US" dirty="0" smtClean="0"/>
              <a:t>Designed to support kids, staff and families </a:t>
            </a:r>
          </a:p>
          <a:p>
            <a:pPr marL="285750" indent="-285750">
              <a:buFont typeface="Arial" panose="020B0604020202020204" pitchFamily="34" charset="0"/>
              <a:buChar char="•"/>
            </a:pPr>
            <a:r>
              <a:rPr lang="en-US" dirty="0" smtClean="0"/>
              <a:t>Coming soon to HEPA Exchange page </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90977" y="3855916"/>
            <a:ext cx="3157870" cy="2489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26933504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428159"/>
          </a:xfrm>
        </p:spPr>
        <p:txBody>
          <a:bodyPr/>
          <a:lstStyle/>
          <a:p>
            <a:r>
              <a:rPr lang="en-US" dirty="0" smtClean="0"/>
              <a:t>Other YUSA  communication vehicles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242161" y="629554"/>
            <a:ext cx="3820058" cy="5820588"/>
          </a:xfrm>
          <a:ln>
            <a:solidFill>
              <a:schemeClr val="tx1"/>
            </a:solidFill>
          </a:ln>
        </p:spPr>
      </p:pic>
      <p:sp>
        <p:nvSpPr>
          <p:cNvPr id="4" name="Text Placeholder 3"/>
          <p:cNvSpPr>
            <a:spLocks noGrp="1"/>
          </p:cNvSpPr>
          <p:nvPr>
            <p:ph type="body" sz="half" idx="2"/>
          </p:nvPr>
        </p:nvSpPr>
        <p:spPr>
          <a:xfrm>
            <a:off x="489098" y="1690281"/>
            <a:ext cx="3008313" cy="4691063"/>
          </a:xfrm>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Webinars</a:t>
            </a:r>
          </a:p>
          <a:p>
            <a:pPr marL="285750" indent="-285750">
              <a:buFont typeface="Arial" panose="020B0604020202020204" pitchFamily="34" charset="0"/>
              <a:buChar char="•"/>
            </a:pPr>
            <a:r>
              <a:rPr lang="en-US" dirty="0" smtClean="0"/>
              <a:t>Monthly Newsletters</a:t>
            </a:r>
          </a:p>
          <a:p>
            <a:pPr marL="285750" indent="-285750">
              <a:buFont typeface="Arial" panose="020B0604020202020204" pitchFamily="34" charset="0"/>
              <a:buChar char="•"/>
            </a:pPr>
            <a:r>
              <a:rPr lang="en-US" dirty="0" smtClean="0"/>
              <a:t>Youth Engagement Tools</a:t>
            </a:r>
          </a:p>
          <a:p>
            <a:pPr marL="285750" indent="-285750">
              <a:buFont typeface="Arial" panose="020B0604020202020204" pitchFamily="34" charset="0"/>
              <a:buChar char="•"/>
            </a:pPr>
            <a:r>
              <a:rPr lang="en-US" dirty="0" smtClean="0"/>
              <a:t>Family Engagement Tools</a:t>
            </a:r>
          </a:p>
          <a:p>
            <a:pPr marL="285750" indent="-285750">
              <a:buFont typeface="Arial" panose="020B0604020202020204" pitchFamily="34" charset="0"/>
              <a:buChar char="•"/>
            </a:pPr>
            <a:r>
              <a:rPr lang="en-US" dirty="0" smtClean="0"/>
              <a:t>Social Media</a:t>
            </a:r>
          </a:p>
          <a:p>
            <a:pPr marL="285750" indent="-285750">
              <a:buFont typeface="Arial" panose="020B0604020202020204" pitchFamily="34" charset="0"/>
              <a:buChar char="•"/>
            </a:pPr>
            <a:r>
              <a:rPr lang="en-US" dirty="0" smtClean="0"/>
              <a:t>Cut &amp; Paste Idea Share</a:t>
            </a:r>
          </a:p>
          <a:p>
            <a:pPr marL="285750" indent="-285750">
              <a:buFont typeface="Arial" panose="020B0604020202020204" pitchFamily="34" charset="0"/>
              <a:buChar char="•"/>
            </a:pPr>
            <a:r>
              <a:rPr lang="en-US" dirty="0" smtClean="0"/>
              <a:t>Audience Expansion </a:t>
            </a:r>
          </a:p>
          <a:p>
            <a:pPr marL="285750" indent="-285750">
              <a:buFont typeface="Arial" panose="020B0604020202020204" pitchFamily="34" charset="0"/>
              <a:buChar char="•"/>
            </a:pPr>
            <a:r>
              <a:rPr lang="en-US" dirty="0" smtClean="0"/>
              <a:t>HEPA Blog</a:t>
            </a:r>
          </a:p>
          <a:p>
            <a:pPr marL="285750" indent="-285750">
              <a:buFont typeface="Arial" panose="020B0604020202020204" pitchFamily="34" charset="0"/>
              <a:buChar char="•"/>
            </a:pPr>
            <a:r>
              <a:rPr lang="en-US" dirty="0" smtClean="0"/>
              <a:t>Video Shorts</a:t>
            </a:r>
          </a:p>
          <a:p>
            <a:pPr marL="285750" indent="-285750">
              <a:buFont typeface="Arial" panose="020B0604020202020204" pitchFamily="34" charset="0"/>
              <a:buChar char="•"/>
            </a:pPr>
            <a:r>
              <a:rPr lang="en-US" dirty="0" smtClean="0"/>
              <a:t>Data Sheets</a:t>
            </a:r>
          </a:p>
          <a:p>
            <a:pPr marL="285750" indent="-285750">
              <a:buFont typeface="Arial" panose="020B0604020202020204" pitchFamily="34" charset="0"/>
              <a:buChar char="•"/>
            </a:pPr>
            <a:r>
              <a:rPr lang="en-US" dirty="0" smtClean="0"/>
              <a:t>And More! </a:t>
            </a:r>
            <a:endParaRPr lang="en-US" dirty="0"/>
          </a:p>
        </p:txBody>
      </p:sp>
      <p:sp>
        <p:nvSpPr>
          <p:cNvPr id="7" name="Footer Placeholder 6"/>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26608577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&amp; celebrating success</a:t>
            </a:r>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74109" y="1739900"/>
            <a:ext cx="3852383" cy="4375150"/>
          </a:xfrm>
        </p:spPr>
      </p:pic>
      <p:pic>
        <p:nvPicPr>
          <p:cNvPr id="8" name="Content Placeholder 7"/>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841884" y="1739900"/>
            <a:ext cx="3608370" cy="4375150"/>
          </a:xfrm>
        </p:spPr>
      </p:pic>
      <p:sp>
        <p:nvSpPr>
          <p:cNvPr id="6" name="Footer Placeholder 5"/>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28817597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775" y="138113"/>
            <a:ext cx="8374062" cy="844550"/>
          </a:xfrm>
        </p:spPr>
        <p:txBody>
          <a:bodyPr/>
          <a:lstStyle/>
          <a:p>
            <a:r>
              <a:rPr lang="en-US" dirty="0" smtClean="0"/>
              <a:t>Meet the hepa champions</a:t>
            </a:r>
            <a:endParaRPr lang="en-US" dirty="0"/>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803" y="733425"/>
            <a:ext cx="1145401" cy="935545"/>
          </a:xfrm>
          <a:prstGeom prst="roundRect">
            <a:avLst>
              <a:gd name="adj" fmla="val 8594"/>
            </a:avLst>
          </a:prstGeom>
          <a:solidFill>
            <a:srgbClr val="FFFFFF">
              <a:shade val="85000"/>
            </a:srgbClr>
          </a:solidFill>
          <a:ln>
            <a:noFill/>
          </a:ln>
          <a:effectLst/>
        </p:spPr>
      </p:pic>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774" y="2780506"/>
            <a:ext cx="1145401" cy="903013"/>
          </a:xfrm>
          <a:prstGeom prst="roundRect">
            <a:avLst>
              <a:gd name="adj" fmla="val 8594"/>
            </a:avLst>
          </a:prstGeom>
          <a:solidFill>
            <a:srgbClr val="FFFFFF">
              <a:shade val="85000"/>
            </a:srgbClr>
          </a:solidFill>
          <a:ln>
            <a:noFill/>
          </a:ln>
          <a:effectLst/>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803" y="1771608"/>
            <a:ext cx="1145401" cy="882667"/>
          </a:xfrm>
          <a:prstGeom prst="roundRect">
            <a:avLst>
              <a:gd name="adj" fmla="val 8594"/>
            </a:avLst>
          </a:prstGeom>
          <a:solidFill>
            <a:srgbClr val="FFFFFF">
              <a:shade val="85000"/>
            </a:srgbClr>
          </a:solidFill>
          <a:ln>
            <a:noFill/>
          </a:ln>
          <a:effectLst/>
        </p:spPr>
      </p:pic>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4803" y="4846333"/>
            <a:ext cx="1145401" cy="786733"/>
          </a:xfrm>
          <a:prstGeom prst="roundRect">
            <a:avLst>
              <a:gd name="adj" fmla="val 8594"/>
            </a:avLst>
          </a:prstGeom>
          <a:solidFill>
            <a:srgbClr val="FFFFFF">
              <a:shade val="85000"/>
            </a:srgbClr>
          </a:solidFill>
          <a:ln>
            <a:noFill/>
          </a:ln>
          <a:effectLst/>
        </p:spPr>
      </p:pic>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4803" y="3799197"/>
            <a:ext cx="1145401" cy="837538"/>
          </a:xfrm>
          <a:prstGeom prst="roundRect">
            <a:avLst>
              <a:gd name="adj" fmla="val 8594"/>
            </a:avLst>
          </a:prstGeom>
          <a:solidFill>
            <a:srgbClr val="FFFFFF">
              <a:shade val="85000"/>
            </a:srgbClr>
          </a:solidFill>
          <a:ln>
            <a:noFill/>
          </a:ln>
          <a:effectLst/>
        </p:spPr>
      </p:pic>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7773" y="5844679"/>
            <a:ext cx="1145401" cy="813726"/>
          </a:xfrm>
          <a:prstGeom prst="roundRect">
            <a:avLst>
              <a:gd name="adj" fmla="val 8594"/>
            </a:avLst>
          </a:prstGeom>
          <a:solidFill>
            <a:srgbClr val="FFFFFF">
              <a:shade val="85000"/>
            </a:srgbClr>
          </a:solidFill>
          <a:ln>
            <a:noFill/>
          </a:ln>
          <a:effectLst/>
        </p:spPr>
      </p:pic>
      <p:pic>
        <p:nvPicPr>
          <p:cNvPr id="29" name="Picture 2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84057" y="1791837"/>
            <a:ext cx="1145401" cy="842206"/>
          </a:xfrm>
          <a:prstGeom prst="roundRect">
            <a:avLst>
              <a:gd name="adj" fmla="val 8594"/>
            </a:avLst>
          </a:prstGeom>
          <a:solidFill>
            <a:srgbClr val="FFFFFF">
              <a:shade val="85000"/>
            </a:srgbClr>
          </a:solidFill>
          <a:ln>
            <a:noFill/>
          </a:ln>
          <a:effectLst/>
        </p:spPr>
      </p:pic>
      <p:pic>
        <p:nvPicPr>
          <p:cNvPr id="30" name="Picture 2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66706" y="726366"/>
            <a:ext cx="1145401" cy="930854"/>
          </a:xfrm>
          <a:prstGeom prst="roundRect">
            <a:avLst>
              <a:gd name="adj" fmla="val 8594"/>
            </a:avLst>
          </a:prstGeom>
          <a:solidFill>
            <a:srgbClr val="FFFFFF">
              <a:shade val="85000"/>
            </a:srgbClr>
          </a:solidFill>
          <a:ln>
            <a:noFill/>
          </a:ln>
          <a:effectLst/>
        </p:spPr>
      </p:pic>
      <p:pic>
        <p:nvPicPr>
          <p:cNvPr id="31" name="Picture 3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12164" y="777179"/>
            <a:ext cx="1145401" cy="848036"/>
          </a:xfrm>
          <a:prstGeom prst="roundRect">
            <a:avLst>
              <a:gd name="adj" fmla="val 8594"/>
            </a:avLst>
          </a:prstGeom>
          <a:solidFill>
            <a:srgbClr val="FFFFFF">
              <a:shade val="85000"/>
            </a:srgbClr>
          </a:solidFill>
          <a:ln>
            <a:noFill/>
          </a:ln>
          <a:effectLst/>
        </p:spPr>
      </p:pic>
      <p:pic>
        <p:nvPicPr>
          <p:cNvPr id="32" name="Picture 3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71053" y="749817"/>
            <a:ext cx="1145401" cy="902761"/>
          </a:xfrm>
          <a:prstGeom prst="roundRect">
            <a:avLst>
              <a:gd name="adj" fmla="val 8594"/>
            </a:avLst>
          </a:prstGeom>
          <a:solidFill>
            <a:srgbClr val="FFFFFF">
              <a:shade val="85000"/>
            </a:srgbClr>
          </a:solidFill>
          <a:ln>
            <a:noFill/>
          </a:ln>
          <a:effectLst/>
        </p:spPr>
      </p:pic>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4056" y="2747974"/>
            <a:ext cx="1145401" cy="935545"/>
          </a:xfrm>
          <a:prstGeom prst="roundRect">
            <a:avLst>
              <a:gd name="adj" fmla="val 8594"/>
            </a:avLst>
          </a:prstGeom>
          <a:solidFill>
            <a:srgbClr val="FFFFFF">
              <a:shade val="85000"/>
            </a:srgbClr>
          </a:solidFill>
          <a:ln>
            <a:noFill/>
          </a:ln>
          <a:effectLst/>
        </p:spPr>
      </p:pic>
      <p:pic>
        <p:nvPicPr>
          <p:cNvPr id="34" name="Picture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480928" y="786781"/>
            <a:ext cx="1145401" cy="810023"/>
          </a:xfrm>
          <a:prstGeom prst="roundRect">
            <a:avLst>
              <a:gd name="adj" fmla="val 8594"/>
            </a:avLst>
          </a:prstGeom>
          <a:solidFill>
            <a:srgbClr val="FFFFFF">
              <a:shade val="85000"/>
            </a:srgbClr>
          </a:solidFill>
          <a:ln>
            <a:noFill/>
          </a:ln>
          <a:effectLst/>
        </p:spPr>
      </p:pic>
      <p:pic>
        <p:nvPicPr>
          <p:cNvPr id="35" name="Picture 3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84057" y="766926"/>
            <a:ext cx="1145401" cy="868543"/>
          </a:xfrm>
          <a:prstGeom prst="roundRect">
            <a:avLst>
              <a:gd name="adj" fmla="val 8594"/>
            </a:avLst>
          </a:prstGeom>
          <a:solidFill>
            <a:srgbClr val="FFFFFF">
              <a:shade val="85000"/>
            </a:srgbClr>
          </a:solidFill>
          <a:ln>
            <a:noFill/>
          </a:ln>
          <a:effectLst/>
        </p:spPr>
      </p:pic>
      <p:pic>
        <p:nvPicPr>
          <p:cNvPr id="36" name="Picture 3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075767" y="1745168"/>
            <a:ext cx="1127277" cy="935545"/>
          </a:xfrm>
          <a:prstGeom prst="roundRect">
            <a:avLst>
              <a:gd name="adj" fmla="val 8594"/>
            </a:avLst>
          </a:prstGeom>
          <a:solidFill>
            <a:srgbClr val="FFFFFF">
              <a:shade val="85000"/>
            </a:srgbClr>
          </a:solidFill>
          <a:ln>
            <a:noFill/>
          </a:ln>
          <a:effectLst/>
        </p:spPr>
      </p:pic>
      <p:pic>
        <p:nvPicPr>
          <p:cNvPr id="37" name="Picture 3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671052" y="1833923"/>
            <a:ext cx="1145401" cy="758035"/>
          </a:xfrm>
          <a:prstGeom prst="roundRect">
            <a:avLst>
              <a:gd name="adj" fmla="val 8594"/>
            </a:avLst>
          </a:prstGeom>
          <a:solidFill>
            <a:srgbClr val="FFFFFF">
              <a:shade val="85000"/>
            </a:srgbClr>
          </a:solidFill>
          <a:ln>
            <a:noFill/>
          </a:ln>
          <a:effectLst/>
        </p:spPr>
      </p:pic>
      <p:pic>
        <p:nvPicPr>
          <p:cNvPr id="38" name="Picture 3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269285" y="1745167"/>
            <a:ext cx="1031158" cy="935545"/>
          </a:xfrm>
          <a:prstGeom prst="roundRect">
            <a:avLst>
              <a:gd name="adj" fmla="val 8594"/>
            </a:avLst>
          </a:prstGeom>
          <a:solidFill>
            <a:srgbClr val="FFFFFF">
              <a:shade val="85000"/>
            </a:srgbClr>
          </a:solidFill>
          <a:ln>
            <a:noFill/>
          </a:ln>
          <a:effectLst/>
        </p:spPr>
      </p:pic>
      <p:pic>
        <p:nvPicPr>
          <p:cNvPr id="39" name="Picture 3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671053" y="2816825"/>
            <a:ext cx="1145401" cy="830370"/>
          </a:xfrm>
          <a:prstGeom prst="roundRect">
            <a:avLst>
              <a:gd name="adj" fmla="val 8594"/>
            </a:avLst>
          </a:prstGeom>
          <a:solidFill>
            <a:srgbClr val="FFFFFF">
              <a:shade val="85000"/>
            </a:srgbClr>
          </a:solidFill>
          <a:ln>
            <a:noFill/>
          </a:ln>
          <a:effectLst/>
        </p:spPr>
      </p:pic>
      <p:pic>
        <p:nvPicPr>
          <p:cNvPr id="40" name="Picture 39"/>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212163" y="2786342"/>
            <a:ext cx="1145401" cy="891338"/>
          </a:xfrm>
          <a:prstGeom prst="roundRect">
            <a:avLst>
              <a:gd name="adj" fmla="val 8594"/>
            </a:avLst>
          </a:prstGeom>
          <a:solidFill>
            <a:srgbClr val="FFFFFF">
              <a:shade val="85000"/>
            </a:srgbClr>
          </a:solidFill>
          <a:ln>
            <a:noFill/>
          </a:ln>
          <a:effectLst/>
        </p:spPr>
      </p:pic>
      <p:pic>
        <p:nvPicPr>
          <p:cNvPr id="41" name="Picture 40"/>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486453" y="1745166"/>
            <a:ext cx="1134348" cy="935545"/>
          </a:xfrm>
          <a:prstGeom prst="roundRect">
            <a:avLst>
              <a:gd name="adj" fmla="val 8594"/>
            </a:avLst>
          </a:prstGeom>
          <a:solidFill>
            <a:srgbClr val="FFFFFF">
              <a:shade val="85000"/>
            </a:srgbClr>
          </a:solidFill>
          <a:ln>
            <a:noFill/>
          </a:ln>
          <a:effectLst/>
        </p:spPr>
      </p:pic>
      <p:pic>
        <p:nvPicPr>
          <p:cNvPr id="42" name="Picture 4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869781" y="2786032"/>
            <a:ext cx="1145401" cy="859429"/>
          </a:xfrm>
          <a:prstGeom prst="roundRect">
            <a:avLst>
              <a:gd name="adj" fmla="val 8594"/>
            </a:avLst>
          </a:prstGeom>
          <a:solidFill>
            <a:srgbClr val="FFFFFF">
              <a:shade val="85000"/>
            </a:srgbClr>
          </a:solidFill>
          <a:ln>
            <a:noFill/>
          </a:ln>
          <a:effectLst/>
        </p:spPr>
      </p:pic>
      <p:pic>
        <p:nvPicPr>
          <p:cNvPr id="43" name="Picture 4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480928" y="2755573"/>
            <a:ext cx="1145401" cy="920347"/>
          </a:xfrm>
          <a:prstGeom prst="roundRect">
            <a:avLst>
              <a:gd name="adj" fmla="val 8594"/>
            </a:avLst>
          </a:prstGeom>
          <a:solidFill>
            <a:srgbClr val="FFFFFF">
              <a:shade val="85000"/>
            </a:srgbClr>
          </a:solidFill>
          <a:ln>
            <a:noFill/>
          </a:ln>
          <a:effectLst/>
        </p:spPr>
      </p:pic>
      <p:pic>
        <p:nvPicPr>
          <p:cNvPr id="44" name="Picture 43"/>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091118" y="2747974"/>
            <a:ext cx="1104739" cy="935545"/>
          </a:xfrm>
          <a:prstGeom prst="roundRect">
            <a:avLst>
              <a:gd name="adj" fmla="val 8594"/>
            </a:avLst>
          </a:prstGeom>
          <a:solidFill>
            <a:srgbClr val="FFFFFF">
              <a:shade val="85000"/>
            </a:srgbClr>
          </a:solidFill>
          <a:ln>
            <a:noFill/>
          </a:ln>
          <a:effectLst/>
        </p:spPr>
      </p:pic>
      <p:pic>
        <p:nvPicPr>
          <p:cNvPr id="45" name="Picture 44"/>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836320" y="3799197"/>
            <a:ext cx="1040871" cy="935545"/>
          </a:xfrm>
          <a:prstGeom prst="roundRect">
            <a:avLst>
              <a:gd name="adj" fmla="val 8594"/>
            </a:avLst>
          </a:prstGeom>
          <a:solidFill>
            <a:srgbClr val="FFFFFF">
              <a:shade val="85000"/>
            </a:srgbClr>
          </a:solidFill>
          <a:ln>
            <a:noFill/>
          </a:ln>
          <a:effectLst/>
        </p:spPr>
      </p:pic>
      <p:pic>
        <p:nvPicPr>
          <p:cNvPr id="46" name="Picture 45"/>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212164" y="3837910"/>
            <a:ext cx="1145401" cy="858117"/>
          </a:xfrm>
          <a:prstGeom prst="roundRect">
            <a:avLst>
              <a:gd name="adj" fmla="val 8594"/>
            </a:avLst>
          </a:prstGeom>
          <a:solidFill>
            <a:srgbClr val="FFFFFF">
              <a:shade val="85000"/>
            </a:srgbClr>
          </a:solidFill>
          <a:ln>
            <a:noFill/>
          </a:ln>
          <a:effectLst/>
        </p:spPr>
      </p:pic>
      <p:pic>
        <p:nvPicPr>
          <p:cNvPr id="47" name="Picture 46"/>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4671053" y="3903661"/>
            <a:ext cx="1145401" cy="726613"/>
          </a:xfrm>
          <a:prstGeom prst="roundRect">
            <a:avLst>
              <a:gd name="adj" fmla="val 8594"/>
            </a:avLst>
          </a:prstGeom>
          <a:solidFill>
            <a:srgbClr val="FFFFFF">
              <a:shade val="85000"/>
            </a:srgbClr>
          </a:solidFill>
          <a:ln>
            <a:noFill/>
          </a:ln>
          <a:effectLst/>
        </p:spPr>
      </p:pic>
      <p:pic>
        <p:nvPicPr>
          <p:cNvPr id="48" name="Picture 47"/>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499863" y="3799194"/>
            <a:ext cx="1107527" cy="935545"/>
          </a:xfrm>
          <a:prstGeom prst="roundRect">
            <a:avLst>
              <a:gd name="adj" fmla="val 8594"/>
            </a:avLst>
          </a:prstGeom>
          <a:solidFill>
            <a:srgbClr val="FFFFFF">
              <a:shade val="85000"/>
            </a:srgbClr>
          </a:solidFill>
          <a:ln>
            <a:noFill/>
          </a:ln>
          <a:effectLst/>
        </p:spPr>
      </p:pic>
      <p:pic>
        <p:nvPicPr>
          <p:cNvPr id="49" name="Picture 48"/>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105333" y="3799197"/>
            <a:ext cx="1068142" cy="935545"/>
          </a:xfrm>
          <a:prstGeom prst="roundRect">
            <a:avLst>
              <a:gd name="adj" fmla="val 8594"/>
            </a:avLst>
          </a:prstGeom>
          <a:solidFill>
            <a:srgbClr val="FFFFFF">
              <a:shade val="85000"/>
            </a:srgbClr>
          </a:solidFill>
          <a:ln>
            <a:noFill/>
          </a:ln>
          <a:effectLst/>
        </p:spPr>
      </p:pic>
      <p:pic>
        <p:nvPicPr>
          <p:cNvPr id="50" name="Picture 49"/>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784054" y="4897521"/>
            <a:ext cx="1145401" cy="833168"/>
          </a:xfrm>
          <a:prstGeom prst="roundRect">
            <a:avLst>
              <a:gd name="adj" fmla="val 8594"/>
            </a:avLst>
          </a:prstGeom>
          <a:solidFill>
            <a:srgbClr val="FFFFFF">
              <a:shade val="85000"/>
            </a:srgbClr>
          </a:solidFill>
          <a:ln>
            <a:noFill/>
          </a:ln>
          <a:effectLst/>
        </p:spPr>
      </p:pic>
      <p:pic>
        <p:nvPicPr>
          <p:cNvPr id="51" name="Picture 50"/>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212162" y="4868144"/>
            <a:ext cx="1145401" cy="891923"/>
          </a:xfrm>
          <a:prstGeom prst="roundRect">
            <a:avLst>
              <a:gd name="adj" fmla="val 8594"/>
            </a:avLst>
          </a:prstGeom>
          <a:solidFill>
            <a:srgbClr val="FFFFFF">
              <a:shade val="85000"/>
            </a:srgbClr>
          </a:solidFill>
          <a:ln>
            <a:noFill/>
          </a:ln>
          <a:effectLst/>
        </p:spPr>
      </p:pic>
      <p:pic>
        <p:nvPicPr>
          <p:cNvPr id="52" name="Picture 51"/>
          <p:cNvPicPr>
            <a:picLocks noChangeAspect="1"/>
          </p:cNvPicPr>
          <p:nvPr/>
        </p:nvPicPr>
        <p:blipFill rotWithShape="1">
          <a:blip r:embed="rId31" cstate="email">
            <a:extLst>
              <a:ext uri="{28A0092B-C50C-407E-A947-70E740481C1C}">
                <a14:useLocalDpi xmlns:a14="http://schemas.microsoft.com/office/drawing/2010/main"/>
              </a:ext>
            </a:extLst>
          </a:blip>
          <a:srcRect/>
          <a:stretch/>
        </p:blipFill>
        <p:spPr>
          <a:xfrm>
            <a:off x="7499863" y="4914333"/>
            <a:ext cx="1029620" cy="930346"/>
          </a:xfrm>
          <a:prstGeom prst="roundRect">
            <a:avLst>
              <a:gd name="adj" fmla="val 8594"/>
            </a:avLst>
          </a:prstGeom>
          <a:solidFill>
            <a:srgbClr val="FFFFFF">
              <a:shade val="85000"/>
            </a:srgbClr>
          </a:solidFill>
          <a:ln>
            <a:noFill/>
          </a:ln>
          <a:effectLst/>
        </p:spPr>
      </p:pic>
      <p:pic>
        <p:nvPicPr>
          <p:cNvPr id="53" name="Picture 52"/>
          <p:cNvPicPr>
            <a:picLocks noChangeAspect="1"/>
          </p:cNvPicPr>
          <p:nvPr/>
        </p:nvPicPr>
        <p:blipFill rotWithShape="1">
          <a:blip r:embed="rId32" cstate="email">
            <a:extLst>
              <a:ext uri="{28A0092B-C50C-407E-A947-70E740481C1C}">
                <a14:useLocalDpi xmlns:a14="http://schemas.microsoft.com/office/drawing/2010/main"/>
              </a:ext>
            </a:extLst>
          </a:blip>
          <a:srcRect/>
          <a:stretch/>
        </p:blipFill>
        <p:spPr>
          <a:xfrm>
            <a:off x="6116008" y="4871704"/>
            <a:ext cx="933365" cy="972975"/>
          </a:xfrm>
          <a:prstGeom prst="roundRect">
            <a:avLst>
              <a:gd name="adj" fmla="val 8594"/>
            </a:avLst>
          </a:prstGeom>
          <a:solidFill>
            <a:srgbClr val="FFFFFF">
              <a:shade val="85000"/>
            </a:srgbClr>
          </a:solidFill>
          <a:ln>
            <a:noFill/>
          </a:ln>
          <a:effectLst/>
        </p:spPr>
      </p:pic>
      <p:pic>
        <p:nvPicPr>
          <p:cNvPr id="54" name="Picture 5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4671051" y="4829176"/>
            <a:ext cx="1145401" cy="930891"/>
          </a:xfrm>
          <a:prstGeom prst="roundRect">
            <a:avLst>
              <a:gd name="adj" fmla="val 8594"/>
            </a:avLst>
          </a:prstGeom>
          <a:solidFill>
            <a:srgbClr val="FFFFFF">
              <a:shade val="85000"/>
            </a:srgbClr>
          </a:solidFill>
          <a:ln>
            <a:noFill/>
          </a:ln>
          <a:effectLst/>
        </p:spPr>
      </p:pic>
      <p:pic>
        <p:nvPicPr>
          <p:cNvPr id="55" name="Picture 54"/>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825595" y="5955875"/>
            <a:ext cx="1145401" cy="702530"/>
          </a:xfrm>
          <a:prstGeom prst="roundRect">
            <a:avLst>
              <a:gd name="adj" fmla="val 8594"/>
            </a:avLst>
          </a:prstGeom>
          <a:solidFill>
            <a:srgbClr val="FFFFFF">
              <a:shade val="85000"/>
            </a:srgbClr>
          </a:solidFill>
          <a:ln>
            <a:noFill/>
          </a:ln>
          <a:effectLst/>
        </p:spPr>
      </p:pic>
      <p:pic>
        <p:nvPicPr>
          <p:cNvPr id="56" name="Picture 55"/>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3212164" y="5974047"/>
            <a:ext cx="1145401" cy="702140"/>
          </a:xfrm>
          <a:prstGeom prst="roundRect">
            <a:avLst>
              <a:gd name="adj" fmla="val 8594"/>
            </a:avLst>
          </a:prstGeom>
          <a:solidFill>
            <a:srgbClr val="FFFFFF">
              <a:shade val="85000"/>
            </a:srgbClr>
          </a:solidFill>
          <a:ln>
            <a:noFill/>
          </a:ln>
          <a:effectLst/>
        </p:spPr>
      </p:pic>
      <p:pic>
        <p:nvPicPr>
          <p:cNvPr id="57" name="Picture 56"/>
          <p:cNvPicPr>
            <a:picLocks noChangeAspect="1"/>
          </p:cNvPicPr>
          <p:nvPr/>
        </p:nvPicPr>
        <p:blipFill rotWithShape="1">
          <a:blip r:embed="rId36" cstate="email">
            <a:extLst>
              <a:ext uri="{28A0092B-C50C-407E-A947-70E740481C1C}">
                <a14:useLocalDpi xmlns:a14="http://schemas.microsoft.com/office/drawing/2010/main"/>
              </a:ext>
            </a:extLst>
          </a:blip>
          <a:srcRect/>
          <a:stretch/>
        </p:blipFill>
        <p:spPr>
          <a:xfrm>
            <a:off x="4671054" y="5955874"/>
            <a:ext cx="1145400" cy="80286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1022946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hepa champion Ys</a:t>
            </a:r>
            <a:endParaRPr lang="en-US" dirty="0"/>
          </a:p>
        </p:txBody>
      </p:sp>
      <p:sp>
        <p:nvSpPr>
          <p:cNvPr id="5" name="Footer Placeholder 4"/>
          <p:cNvSpPr>
            <a:spLocks noGrp="1"/>
          </p:cNvSpPr>
          <p:nvPr>
            <p:ph type="ftr" sz="quarter" idx="11"/>
          </p:nvPr>
        </p:nvSpPr>
        <p:spPr/>
        <p:txBody>
          <a:bodyPr/>
          <a:lstStyle/>
          <a:p>
            <a:pPr>
              <a:defRPr/>
            </a:pPr>
            <a:r>
              <a:rPr lang="en-US" dirty="0">
                <a:solidFill>
                  <a:srgbClr val="464847"/>
                </a:solidFill>
              </a:rPr>
              <a:t>| MEET HEPA | ©2015 YMCA of the USA</a:t>
            </a:r>
          </a:p>
        </p:txBody>
      </p:sp>
      <p:graphicFrame>
        <p:nvGraphicFramePr>
          <p:cNvPr id="7" name="Table 6"/>
          <p:cNvGraphicFramePr>
            <a:graphicFrameLocks noGrp="1"/>
          </p:cNvGraphicFramePr>
          <p:nvPr>
            <p:extLst>
              <p:ext uri="{D42A27DB-BD31-4B8C-83A1-F6EECF244321}">
                <p14:modId xmlns:p14="http://schemas.microsoft.com/office/powerpoint/2010/main" val="1698801196"/>
              </p:ext>
            </p:extLst>
          </p:nvPr>
        </p:nvGraphicFramePr>
        <p:xfrm>
          <a:off x="415885" y="949448"/>
          <a:ext cx="5822990" cy="5007377"/>
        </p:xfrm>
        <a:graphic>
          <a:graphicData uri="http://schemas.openxmlformats.org/drawingml/2006/table">
            <a:tbl>
              <a:tblPr firstRow="1" bandRow="1">
                <a:tableStyleId>{F5AB1C69-6EDB-4FF4-983F-18BD219EF322}</a:tableStyleId>
              </a:tblPr>
              <a:tblGrid>
                <a:gridCol w="3622715"/>
                <a:gridCol w="2200275"/>
              </a:tblGrid>
              <a:tr h="354129">
                <a:tc>
                  <a:txBody>
                    <a:bodyPr/>
                    <a:lstStyle/>
                    <a:p>
                      <a:r>
                        <a:rPr lang="en-US" sz="1100" dirty="0" smtClean="0"/>
                        <a:t>YMCA Association</a:t>
                      </a:r>
                      <a:endParaRPr lang="en-US" sz="1100" dirty="0"/>
                    </a:p>
                  </a:txBody>
                  <a:tcPr/>
                </a:tc>
                <a:tc>
                  <a:txBody>
                    <a:bodyPr/>
                    <a:lstStyle/>
                    <a:p>
                      <a:r>
                        <a:rPr lang="en-US" sz="1100" dirty="0" smtClean="0"/>
                        <a:t>City, State</a:t>
                      </a:r>
                      <a:endParaRPr lang="en-US" sz="1100" dirty="0"/>
                    </a:p>
                  </a:txBody>
                  <a:tcPr/>
                </a:tc>
              </a:tr>
              <a:tr h="256200">
                <a:tc>
                  <a:txBody>
                    <a:bodyPr/>
                    <a:lstStyle/>
                    <a:p>
                      <a:pPr algn="l" fontAlgn="b"/>
                      <a:r>
                        <a:rPr lang="en-US" sz="1000" u="none" strike="noStrike" dirty="0">
                          <a:effectLst/>
                        </a:rPr>
                        <a:t>Wilton Family YMCA Inc.</a:t>
                      </a:r>
                      <a:endParaRPr lang="en-US" sz="1000" b="0" i="0" u="none" strike="noStrike" dirty="0">
                        <a:solidFill>
                          <a:srgbClr val="000000"/>
                        </a:solidFill>
                        <a:effectLst/>
                        <a:latin typeface="+mj-lt"/>
                      </a:endParaRPr>
                    </a:p>
                  </a:txBody>
                  <a:tcPr/>
                </a:tc>
                <a:tc>
                  <a:txBody>
                    <a:bodyPr/>
                    <a:lstStyle/>
                    <a:p>
                      <a:pPr algn="l"/>
                      <a:r>
                        <a:rPr lang="en-US" sz="1000" dirty="0" smtClean="0"/>
                        <a:t>Wilton, CT</a:t>
                      </a:r>
                      <a:endParaRPr lang="en-US" sz="1000" dirty="0">
                        <a:latin typeface="+mj-lt"/>
                      </a:endParaRPr>
                    </a:p>
                  </a:txBody>
                  <a:tcPr/>
                </a:tc>
              </a:tr>
              <a:tr h="242915">
                <a:tc>
                  <a:txBody>
                    <a:bodyPr/>
                    <a:lstStyle/>
                    <a:p>
                      <a:pPr algn="l" fontAlgn="b"/>
                      <a:r>
                        <a:rPr lang="en-US" sz="1000" u="none" strike="noStrike" dirty="0">
                          <a:effectLst/>
                        </a:rPr>
                        <a:t>YMCA of Canton</a:t>
                      </a:r>
                      <a:endParaRPr lang="en-US" sz="1000" b="0" i="0" u="none" strike="noStrike" dirty="0">
                        <a:solidFill>
                          <a:srgbClr val="000000"/>
                        </a:solidFill>
                        <a:effectLst/>
                        <a:latin typeface="+mj-lt"/>
                      </a:endParaRPr>
                    </a:p>
                  </a:txBody>
                  <a:tcPr/>
                </a:tc>
                <a:tc>
                  <a:txBody>
                    <a:bodyPr/>
                    <a:lstStyle/>
                    <a:p>
                      <a:pPr algn="l"/>
                      <a:r>
                        <a:rPr lang="en-US" sz="1000" dirty="0" smtClean="0"/>
                        <a:t>Canton, IL</a:t>
                      </a:r>
                      <a:endParaRPr lang="en-US" sz="1000" dirty="0">
                        <a:latin typeface="+mj-lt"/>
                      </a:endParaRPr>
                    </a:p>
                  </a:txBody>
                  <a:tcPr/>
                </a:tc>
              </a:tr>
              <a:tr h="242915">
                <a:tc>
                  <a:txBody>
                    <a:bodyPr/>
                    <a:lstStyle/>
                    <a:p>
                      <a:pPr algn="l" fontAlgn="b"/>
                      <a:r>
                        <a:rPr lang="en-US" sz="1000" u="none" strike="noStrike" dirty="0">
                          <a:effectLst/>
                        </a:rPr>
                        <a:t>Hockomock Area YMCA</a:t>
                      </a:r>
                      <a:endParaRPr lang="en-US" sz="1000" b="0" i="0" u="none" strike="noStrike" dirty="0">
                        <a:solidFill>
                          <a:srgbClr val="000000"/>
                        </a:solidFill>
                        <a:effectLst/>
                        <a:latin typeface="+mj-lt"/>
                      </a:endParaRPr>
                    </a:p>
                  </a:txBody>
                  <a:tcPr/>
                </a:tc>
                <a:tc>
                  <a:txBody>
                    <a:bodyPr/>
                    <a:lstStyle/>
                    <a:p>
                      <a:pPr algn="l"/>
                      <a:r>
                        <a:rPr lang="en-US" sz="1000" dirty="0" smtClean="0"/>
                        <a:t>North Attleboro, MA</a:t>
                      </a:r>
                      <a:endParaRPr lang="en-US" sz="1000" dirty="0">
                        <a:latin typeface="+mj-lt"/>
                      </a:endParaRPr>
                    </a:p>
                  </a:txBody>
                  <a:tcPr/>
                </a:tc>
              </a:tr>
              <a:tr h="254302">
                <a:tc>
                  <a:txBody>
                    <a:bodyPr/>
                    <a:lstStyle/>
                    <a:p>
                      <a:pPr algn="l" fontAlgn="b"/>
                      <a:r>
                        <a:rPr lang="en-US" sz="1000" u="none" strike="noStrike" dirty="0">
                          <a:effectLst/>
                        </a:rPr>
                        <a:t>MetroWest YMCA Inc.</a:t>
                      </a:r>
                      <a:endParaRPr lang="en-US" sz="1000" b="0" i="0" u="none" strike="noStrike" dirty="0">
                        <a:solidFill>
                          <a:srgbClr val="000000"/>
                        </a:solidFill>
                        <a:effectLst/>
                        <a:latin typeface="+mj-lt"/>
                      </a:endParaRPr>
                    </a:p>
                  </a:txBody>
                  <a:tcPr/>
                </a:tc>
                <a:tc>
                  <a:txBody>
                    <a:bodyPr/>
                    <a:lstStyle/>
                    <a:p>
                      <a:pPr algn="l"/>
                      <a:r>
                        <a:rPr lang="en-US" sz="1000" dirty="0" smtClean="0"/>
                        <a:t>Framingham, MA</a:t>
                      </a:r>
                      <a:endParaRPr lang="en-US" sz="1000" dirty="0">
                        <a:latin typeface="+mj-lt"/>
                      </a:endParaRPr>
                    </a:p>
                  </a:txBody>
                  <a:tcPr/>
                </a:tc>
              </a:tr>
              <a:tr h="256200">
                <a:tc>
                  <a:txBody>
                    <a:bodyPr/>
                    <a:lstStyle/>
                    <a:p>
                      <a:pPr algn="l" fontAlgn="b"/>
                      <a:r>
                        <a:rPr lang="en-US" sz="1000" u="none" strike="noStrike" dirty="0">
                          <a:effectLst/>
                        </a:rPr>
                        <a:t>YMCA of Greater Grand Rapids</a:t>
                      </a:r>
                      <a:endParaRPr lang="en-US" sz="1000" b="0" i="0" u="none" strike="noStrike" dirty="0">
                        <a:solidFill>
                          <a:srgbClr val="000000"/>
                        </a:solidFill>
                        <a:effectLst/>
                        <a:latin typeface="+mj-lt"/>
                      </a:endParaRPr>
                    </a:p>
                  </a:txBody>
                  <a:tcPr/>
                </a:tc>
                <a:tc>
                  <a:txBody>
                    <a:bodyPr/>
                    <a:lstStyle/>
                    <a:p>
                      <a:pPr algn="l"/>
                      <a:r>
                        <a:rPr lang="en-US" sz="1000" dirty="0" smtClean="0"/>
                        <a:t>Grand Rapids, MI</a:t>
                      </a:r>
                      <a:endParaRPr lang="en-US" sz="1000" dirty="0">
                        <a:latin typeface="+mj-lt"/>
                      </a:endParaRPr>
                    </a:p>
                  </a:txBody>
                  <a:tcPr/>
                </a:tc>
              </a:tr>
              <a:tr h="265688">
                <a:tc>
                  <a:txBody>
                    <a:bodyPr/>
                    <a:lstStyle/>
                    <a:p>
                      <a:pPr algn="l" fontAlgn="b"/>
                      <a:r>
                        <a:rPr lang="en-US" sz="1000" u="none" strike="noStrike" dirty="0">
                          <a:effectLst/>
                        </a:rPr>
                        <a:t>YMCA of Marquette County</a:t>
                      </a:r>
                      <a:endParaRPr lang="en-US" sz="1000" b="0" i="0" u="none" strike="noStrike" dirty="0">
                        <a:solidFill>
                          <a:srgbClr val="000000"/>
                        </a:solidFill>
                        <a:effectLst/>
                        <a:latin typeface="+mj-lt"/>
                      </a:endParaRPr>
                    </a:p>
                  </a:txBody>
                  <a:tcPr/>
                </a:tc>
                <a:tc>
                  <a:txBody>
                    <a:bodyPr/>
                    <a:lstStyle/>
                    <a:p>
                      <a:pPr algn="l"/>
                      <a:r>
                        <a:rPr lang="en-US" sz="1000" dirty="0" smtClean="0"/>
                        <a:t>Marquette,</a:t>
                      </a:r>
                      <a:r>
                        <a:rPr lang="en-US" sz="1000" baseline="0" dirty="0" smtClean="0"/>
                        <a:t> MI</a:t>
                      </a:r>
                      <a:endParaRPr lang="en-US" sz="1000" dirty="0">
                        <a:latin typeface="+mj-lt"/>
                      </a:endParaRPr>
                    </a:p>
                  </a:txBody>
                  <a:tcPr/>
                </a:tc>
              </a:tr>
              <a:tr h="246711">
                <a:tc>
                  <a:txBody>
                    <a:bodyPr/>
                    <a:lstStyle/>
                    <a:p>
                      <a:pPr algn="l" fontAlgn="b"/>
                      <a:r>
                        <a:rPr lang="en-US" sz="1000" u="none" strike="noStrike" dirty="0">
                          <a:effectLst/>
                        </a:rPr>
                        <a:t>YMCA of Lincoln Nebraska</a:t>
                      </a:r>
                      <a:endParaRPr lang="en-US" sz="1000" b="0" i="0" u="none" strike="noStrike" dirty="0">
                        <a:solidFill>
                          <a:srgbClr val="000000"/>
                        </a:solidFill>
                        <a:effectLst/>
                        <a:latin typeface="+mj-lt"/>
                      </a:endParaRPr>
                    </a:p>
                  </a:txBody>
                  <a:tcPr/>
                </a:tc>
                <a:tc>
                  <a:txBody>
                    <a:bodyPr/>
                    <a:lstStyle/>
                    <a:p>
                      <a:pPr algn="l"/>
                      <a:r>
                        <a:rPr lang="en-US" sz="1000" dirty="0" smtClean="0"/>
                        <a:t>Lincoln, NE</a:t>
                      </a:r>
                      <a:endParaRPr lang="en-US" sz="1000" dirty="0">
                        <a:latin typeface="+mj-lt"/>
                      </a:endParaRPr>
                    </a:p>
                  </a:txBody>
                  <a:tcPr/>
                </a:tc>
              </a:tr>
              <a:tr h="246711">
                <a:tc>
                  <a:txBody>
                    <a:bodyPr/>
                    <a:lstStyle/>
                    <a:p>
                      <a:pPr algn="l" fontAlgn="b"/>
                      <a:r>
                        <a:rPr lang="en-US" sz="1000" u="none" strike="noStrike" dirty="0" smtClean="0">
                          <a:effectLst/>
                        </a:rPr>
                        <a:t>YMCA of Burlington &amp; Camden Counties</a:t>
                      </a:r>
                      <a:endParaRPr lang="en-US" sz="1000" b="0" i="0" u="none" strike="noStrike" dirty="0">
                        <a:solidFill>
                          <a:schemeClr val="tx1"/>
                        </a:solidFill>
                        <a:effectLst/>
                        <a:latin typeface="+mj-lt"/>
                      </a:endParaRPr>
                    </a:p>
                  </a:txBody>
                  <a:tcPr/>
                </a:tc>
                <a:tc>
                  <a:txBody>
                    <a:bodyPr/>
                    <a:lstStyle/>
                    <a:p>
                      <a:pPr algn="l"/>
                      <a:r>
                        <a:rPr lang="en-US" sz="1000" dirty="0" smtClean="0"/>
                        <a:t>Mt</a:t>
                      </a:r>
                      <a:r>
                        <a:rPr lang="en-US" sz="1000" baseline="0" dirty="0" smtClean="0"/>
                        <a:t> Laurel, NJ</a:t>
                      </a:r>
                      <a:endParaRPr lang="en-US" sz="1000" dirty="0">
                        <a:solidFill>
                          <a:schemeClr val="tx1"/>
                        </a:solidFill>
                        <a:latin typeface="+mj-lt"/>
                      </a:endParaRPr>
                    </a:p>
                  </a:txBody>
                  <a:tcPr/>
                </a:tc>
              </a:tr>
              <a:tr h="242915">
                <a:tc>
                  <a:txBody>
                    <a:bodyPr/>
                    <a:lstStyle/>
                    <a:p>
                      <a:pPr algn="l" fontAlgn="b"/>
                      <a:r>
                        <a:rPr lang="en-US" sz="1000" u="none" strike="noStrike" dirty="0">
                          <a:effectLst/>
                        </a:rPr>
                        <a:t>YMCA of Metuchen</a:t>
                      </a:r>
                      <a:endParaRPr lang="en-US" sz="1000" b="0" i="0" u="none" strike="noStrike" dirty="0">
                        <a:solidFill>
                          <a:srgbClr val="000000"/>
                        </a:solidFill>
                        <a:effectLst/>
                        <a:latin typeface="+mj-lt"/>
                      </a:endParaRPr>
                    </a:p>
                  </a:txBody>
                  <a:tcPr/>
                </a:tc>
                <a:tc>
                  <a:txBody>
                    <a:bodyPr/>
                    <a:lstStyle/>
                    <a:p>
                      <a:pPr algn="l"/>
                      <a:r>
                        <a:rPr lang="en-US" sz="1000" dirty="0" smtClean="0"/>
                        <a:t>Metuchen, NJ</a:t>
                      </a:r>
                      <a:endParaRPr lang="en-US" sz="1000" dirty="0">
                        <a:latin typeface="+mj-lt"/>
                      </a:endParaRPr>
                    </a:p>
                  </a:txBody>
                  <a:tcPr/>
                </a:tc>
              </a:tr>
              <a:tr h="250506">
                <a:tc>
                  <a:txBody>
                    <a:bodyPr/>
                    <a:lstStyle/>
                    <a:p>
                      <a:pPr algn="l" fontAlgn="b"/>
                      <a:r>
                        <a:rPr lang="en-US" sz="1000" u="none" strike="noStrike" dirty="0">
                          <a:effectLst/>
                        </a:rPr>
                        <a:t>Clifton Springs Area YMCA</a:t>
                      </a:r>
                      <a:endParaRPr lang="en-US" sz="1000" b="0" i="0" u="none" strike="noStrike" dirty="0">
                        <a:solidFill>
                          <a:srgbClr val="000000"/>
                        </a:solidFill>
                        <a:effectLst/>
                        <a:latin typeface="+mj-lt"/>
                      </a:endParaRPr>
                    </a:p>
                  </a:txBody>
                  <a:tcPr/>
                </a:tc>
                <a:tc>
                  <a:txBody>
                    <a:bodyPr/>
                    <a:lstStyle/>
                    <a:p>
                      <a:pPr algn="l"/>
                      <a:r>
                        <a:rPr lang="en-US" sz="1000" dirty="0" smtClean="0"/>
                        <a:t>Clifton Springs, NY</a:t>
                      </a:r>
                      <a:endParaRPr lang="en-US" sz="1000" dirty="0">
                        <a:latin typeface="+mj-lt"/>
                      </a:endParaRPr>
                    </a:p>
                  </a:txBody>
                  <a:tcPr/>
                </a:tc>
              </a:tr>
              <a:tr h="275177">
                <a:tc>
                  <a:txBody>
                    <a:bodyPr/>
                    <a:lstStyle/>
                    <a:p>
                      <a:pPr algn="l" fontAlgn="b"/>
                      <a:r>
                        <a:rPr lang="en-US" sz="1000" u="none" strike="noStrike" dirty="0">
                          <a:effectLst/>
                        </a:rPr>
                        <a:t>YMCA of Greater Rochester</a:t>
                      </a:r>
                      <a:endParaRPr lang="en-US" sz="1000" b="0" i="0" u="none" strike="noStrike" dirty="0">
                        <a:solidFill>
                          <a:srgbClr val="000000"/>
                        </a:solidFill>
                        <a:effectLst/>
                        <a:latin typeface="+mj-lt"/>
                      </a:endParaRPr>
                    </a:p>
                  </a:txBody>
                  <a:tcPr/>
                </a:tc>
                <a:tc>
                  <a:txBody>
                    <a:bodyPr/>
                    <a:lstStyle/>
                    <a:p>
                      <a:pPr algn="l"/>
                      <a:r>
                        <a:rPr lang="en-US" sz="1000" dirty="0" smtClean="0"/>
                        <a:t>Rochester,</a:t>
                      </a:r>
                      <a:r>
                        <a:rPr lang="en-US" sz="1000" baseline="0" dirty="0" smtClean="0"/>
                        <a:t> NY</a:t>
                      </a:r>
                      <a:endParaRPr lang="en-US" sz="1000" dirty="0">
                        <a:latin typeface="+mj-lt"/>
                      </a:endParaRPr>
                    </a:p>
                  </a:txBody>
                  <a:tcPr/>
                </a:tc>
              </a:tr>
              <a:tr h="242915">
                <a:tc>
                  <a:txBody>
                    <a:bodyPr/>
                    <a:lstStyle/>
                    <a:p>
                      <a:pPr algn="l" fontAlgn="b"/>
                      <a:r>
                        <a:rPr lang="en-US" sz="1000" u="none" strike="noStrike" dirty="0" smtClean="0">
                          <a:effectLst/>
                        </a:rPr>
                        <a:t>YMCA of Muncie</a:t>
                      </a:r>
                      <a:endParaRPr lang="en-US" sz="1000" b="0" i="0" u="none" strike="noStrike" dirty="0">
                        <a:solidFill>
                          <a:srgbClr val="000000"/>
                        </a:solidFill>
                        <a:effectLst/>
                        <a:latin typeface="+mj-lt"/>
                      </a:endParaRPr>
                    </a:p>
                  </a:txBody>
                  <a:tcPr anchor="ctr"/>
                </a:tc>
                <a:tc>
                  <a:txBody>
                    <a:bodyPr/>
                    <a:lstStyle/>
                    <a:p>
                      <a:pPr algn="l"/>
                      <a:r>
                        <a:rPr lang="en-US" sz="1000" dirty="0" smtClean="0"/>
                        <a:t>Muncie, IN</a:t>
                      </a:r>
                      <a:endParaRPr lang="en-US" sz="1000" dirty="0">
                        <a:latin typeface="+mj-lt"/>
                      </a:endParaRPr>
                    </a:p>
                  </a:txBody>
                  <a:tcPr anchor="ctr"/>
                </a:tc>
              </a:tr>
              <a:tr h="250506">
                <a:tc>
                  <a:txBody>
                    <a:bodyPr/>
                    <a:lstStyle/>
                    <a:p>
                      <a:pPr algn="l" fontAlgn="b"/>
                      <a:r>
                        <a:rPr lang="en-US" sz="1000" b="0" i="0" u="none" strike="noStrike" dirty="0" smtClean="0">
                          <a:solidFill>
                            <a:srgbClr val="000000"/>
                          </a:solidFill>
                          <a:effectLst/>
                          <a:latin typeface="+mn-lt"/>
                        </a:rPr>
                        <a:t>  Meadville </a:t>
                      </a:r>
                      <a:r>
                        <a:rPr lang="en-US" sz="1000" b="0" i="0" u="none" strike="noStrike" dirty="0">
                          <a:solidFill>
                            <a:srgbClr val="000000"/>
                          </a:solidFill>
                          <a:effectLst/>
                          <a:latin typeface="+mn-lt"/>
                        </a:rPr>
                        <a:t>YMCA</a:t>
                      </a:r>
                    </a:p>
                  </a:txBody>
                  <a:tcPr marL="0" marR="0" marT="0" marB="0" anchor="ctr"/>
                </a:tc>
                <a:tc>
                  <a:txBody>
                    <a:bodyPr/>
                    <a:lstStyle/>
                    <a:p>
                      <a:pPr algn="l" rtl="0" fontAlgn="ctr"/>
                      <a:r>
                        <a:rPr lang="en-US" sz="1000" b="0" i="0" u="none" strike="noStrike" dirty="0" smtClean="0">
                          <a:solidFill>
                            <a:srgbClr val="000000"/>
                          </a:solidFill>
                          <a:effectLst/>
                          <a:latin typeface="+mn-lt"/>
                        </a:rPr>
                        <a:t>  Meadville</a:t>
                      </a:r>
                      <a:r>
                        <a:rPr lang="en-US" sz="1000" b="0" i="0" u="none" strike="noStrike" dirty="0">
                          <a:solidFill>
                            <a:srgbClr val="000000"/>
                          </a:solidFill>
                          <a:effectLst/>
                          <a:latin typeface="+mn-lt"/>
                        </a:rPr>
                        <a:t>, PA</a:t>
                      </a:r>
                    </a:p>
                  </a:txBody>
                  <a:tcPr marL="0" marR="0" marT="0" marB="0" anchor="ctr"/>
                </a:tc>
              </a:tr>
              <a:tr h="256200">
                <a:tc>
                  <a:txBody>
                    <a:bodyPr/>
                    <a:lstStyle/>
                    <a:p>
                      <a:pPr algn="l" fontAlgn="b"/>
                      <a:r>
                        <a:rPr lang="en-US" sz="1000" b="0" i="0" u="none" strike="noStrike" dirty="0" smtClean="0">
                          <a:solidFill>
                            <a:srgbClr val="000000"/>
                          </a:solidFill>
                          <a:effectLst/>
                          <a:latin typeface="+mn-lt"/>
                        </a:rPr>
                        <a:t>  YMCA </a:t>
                      </a:r>
                      <a:r>
                        <a:rPr lang="en-US" sz="1000" b="0" i="0" u="none" strike="noStrike" dirty="0">
                          <a:solidFill>
                            <a:srgbClr val="000000"/>
                          </a:solidFill>
                          <a:effectLst/>
                          <a:latin typeface="+mn-lt"/>
                        </a:rPr>
                        <a:t>of Greater Pittsburgh</a:t>
                      </a:r>
                    </a:p>
                  </a:txBody>
                  <a:tcPr marL="0" marR="0" marT="0" marB="0" anchor="ctr"/>
                </a:tc>
                <a:tc>
                  <a:txBody>
                    <a:bodyPr/>
                    <a:lstStyle/>
                    <a:p>
                      <a:pPr algn="l" rtl="0" fontAlgn="ctr"/>
                      <a:r>
                        <a:rPr lang="en-US" sz="1000" b="0" i="0" u="none" strike="noStrike" dirty="0" smtClean="0">
                          <a:solidFill>
                            <a:srgbClr val="000000"/>
                          </a:solidFill>
                          <a:effectLst/>
                          <a:latin typeface="+mn-lt"/>
                        </a:rPr>
                        <a:t>  Pittsburgh</a:t>
                      </a:r>
                      <a:r>
                        <a:rPr lang="en-US" sz="1000" b="0" i="0" u="none" strike="noStrike" dirty="0">
                          <a:solidFill>
                            <a:srgbClr val="000000"/>
                          </a:solidFill>
                          <a:effectLst/>
                          <a:latin typeface="+mn-lt"/>
                        </a:rPr>
                        <a:t>, PA</a:t>
                      </a:r>
                    </a:p>
                  </a:txBody>
                  <a:tcPr marL="0" marR="0" marT="0" marB="0" anchor="ctr"/>
                </a:tc>
              </a:tr>
              <a:tr h="256200">
                <a:tc>
                  <a:txBody>
                    <a:bodyPr/>
                    <a:lstStyle/>
                    <a:p>
                      <a:pPr algn="l" fontAlgn="b"/>
                      <a:r>
                        <a:rPr lang="en-US" sz="1000" b="0" i="0" u="none" strike="noStrike" dirty="0" smtClean="0">
                          <a:solidFill>
                            <a:srgbClr val="000000"/>
                          </a:solidFill>
                          <a:effectLst/>
                          <a:latin typeface="+mn-lt"/>
                        </a:rPr>
                        <a:t>  Providence </a:t>
                      </a:r>
                      <a:r>
                        <a:rPr lang="en-US" sz="1000" b="0" i="0" u="none" strike="noStrike" dirty="0">
                          <a:solidFill>
                            <a:srgbClr val="000000"/>
                          </a:solidFill>
                          <a:effectLst/>
                          <a:latin typeface="+mn-lt"/>
                        </a:rPr>
                        <a:t>Metropolitan YMCA</a:t>
                      </a:r>
                    </a:p>
                  </a:txBody>
                  <a:tcPr marL="0" marR="0" marT="0" marB="0" anchor="ctr"/>
                </a:tc>
                <a:tc>
                  <a:txBody>
                    <a:bodyPr/>
                    <a:lstStyle/>
                    <a:p>
                      <a:pPr algn="l" rtl="0" fontAlgn="ctr"/>
                      <a:r>
                        <a:rPr lang="en-US" sz="1000" b="0" i="0" u="none" strike="noStrike" dirty="0" smtClean="0">
                          <a:solidFill>
                            <a:srgbClr val="000000"/>
                          </a:solidFill>
                          <a:effectLst/>
                          <a:latin typeface="+mn-lt"/>
                        </a:rPr>
                        <a:t>  Providence</a:t>
                      </a:r>
                      <a:r>
                        <a:rPr lang="en-US" sz="1000" b="0" i="0" u="none" strike="noStrike" dirty="0">
                          <a:solidFill>
                            <a:srgbClr val="000000"/>
                          </a:solidFill>
                          <a:effectLst/>
                          <a:latin typeface="+mn-lt"/>
                        </a:rPr>
                        <a:t>, RI</a:t>
                      </a:r>
                    </a:p>
                  </a:txBody>
                  <a:tcPr marL="0" marR="0" marT="0" marB="0" anchor="ctr"/>
                </a:tc>
              </a:tr>
              <a:tr h="265688">
                <a:tc>
                  <a:txBody>
                    <a:bodyPr/>
                    <a:lstStyle/>
                    <a:p>
                      <a:pPr algn="l" fontAlgn="b"/>
                      <a:r>
                        <a:rPr lang="en-US" sz="1000" b="0" i="0" u="none" strike="noStrike" dirty="0" smtClean="0">
                          <a:solidFill>
                            <a:srgbClr val="000000"/>
                          </a:solidFill>
                          <a:effectLst/>
                          <a:latin typeface="+mn-lt"/>
                        </a:rPr>
                        <a:t>  Beaufort </a:t>
                      </a:r>
                      <a:r>
                        <a:rPr lang="en-US" sz="1000" b="0" i="0" u="none" strike="noStrike" dirty="0">
                          <a:solidFill>
                            <a:srgbClr val="000000"/>
                          </a:solidFill>
                          <a:effectLst/>
                          <a:latin typeface="+mn-lt"/>
                        </a:rPr>
                        <a:t>County YMCA</a:t>
                      </a:r>
                    </a:p>
                  </a:txBody>
                  <a:tcPr marL="0" marR="0" marT="0" marB="0" anchor="ctr"/>
                </a:tc>
                <a:tc>
                  <a:txBody>
                    <a:bodyPr/>
                    <a:lstStyle/>
                    <a:p>
                      <a:pPr algn="l" rtl="0" fontAlgn="ctr"/>
                      <a:r>
                        <a:rPr lang="en-US" sz="1000" b="0" i="0" u="none" strike="noStrike" dirty="0" smtClean="0">
                          <a:solidFill>
                            <a:srgbClr val="000000"/>
                          </a:solidFill>
                          <a:effectLst/>
                          <a:latin typeface="+mn-lt"/>
                        </a:rPr>
                        <a:t>  Port </a:t>
                      </a:r>
                      <a:r>
                        <a:rPr lang="en-US" sz="1000" b="0" i="0" u="none" strike="noStrike" dirty="0">
                          <a:solidFill>
                            <a:srgbClr val="000000"/>
                          </a:solidFill>
                          <a:effectLst/>
                          <a:latin typeface="+mn-lt"/>
                        </a:rPr>
                        <a:t>Royal, SC</a:t>
                      </a:r>
                    </a:p>
                  </a:txBody>
                  <a:tcPr marL="0" marR="0" marT="0" marB="0" anchor="ctr"/>
                </a:tc>
              </a:tr>
              <a:tr h="256200">
                <a:tc>
                  <a:txBody>
                    <a:bodyPr/>
                    <a:lstStyle/>
                    <a:p>
                      <a:pPr algn="l" fontAlgn="b"/>
                      <a:r>
                        <a:rPr lang="en-US" sz="1000" b="0" i="0" u="none" strike="noStrike" dirty="0" smtClean="0">
                          <a:solidFill>
                            <a:srgbClr val="000000"/>
                          </a:solidFill>
                          <a:effectLst/>
                          <a:latin typeface="+mn-lt"/>
                        </a:rPr>
                        <a:t>  Meeting </a:t>
                      </a:r>
                      <a:r>
                        <a:rPr lang="en-US" sz="1000" b="0" i="0" u="none" strike="noStrike" dirty="0">
                          <a:solidFill>
                            <a:srgbClr val="000000"/>
                          </a:solidFill>
                          <a:effectLst/>
                          <a:latin typeface="+mn-lt"/>
                        </a:rPr>
                        <a:t>Waters YMCA</a:t>
                      </a:r>
                    </a:p>
                  </a:txBody>
                  <a:tcPr marL="0" marR="0" marT="0" marB="0" anchor="ctr"/>
                </a:tc>
                <a:tc>
                  <a:txBody>
                    <a:bodyPr/>
                    <a:lstStyle/>
                    <a:p>
                      <a:pPr algn="l" rtl="0" fontAlgn="ctr"/>
                      <a:r>
                        <a:rPr lang="en-US" sz="1000" b="0" i="0" u="none" strike="noStrike" dirty="0" smtClean="0">
                          <a:solidFill>
                            <a:srgbClr val="000000"/>
                          </a:solidFill>
                          <a:effectLst/>
                          <a:latin typeface="+mn-lt"/>
                        </a:rPr>
                        <a:t>  Bellows </a:t>
                      </a:r>
                      <a:r>
                        <a:rPr lang="en-US" sz="1000" b="0" i="0" u="none" strike="noStrike" dirty="0">
                          <a:solidFill>
                            <a:srgbClr val="000000"/>
                          </a:solidFill>
                          <a:effectLst/>
                          <a:latin typeface="+mn-lt"/>
                        </a:rPr>
                        <a:t>Falls, VT</a:t>
                      </a:r>
                    </a:p>
                  </a:txBody>
                  <a:tcPr marL="0" marR="0" marT="0" marB="0" anchor="ctr"/>
                </a:tc>
              </a:tr>
              <a:tr h="341599">
                <a:tc>
                  <a:txBody>
                    <a:bodyPr/>
                    <a:lstStyle/>
                    <a:p>
                      <a:pPr algn="l" fontAlgn="b"/>
                      <a:r>
                        <a:rPr lang="en-US" sz="1000" b="0" i="0" u="none" strike="noStrike" dirty="0" smtClean="0">
                          <a:solidFill>
                            <a:srgbClr val="000000"/>
                          </a:solidFill>
                          <a:effectLst/>
                          <a:latin typeface="+mn-lt"/>
                        </a:rPr>
                        <a:t>  La </a:t>
                      </a:r>
                      <a:r>
                        <a:rPr lang="en-US" sz="1000" b="0" i="0" u="none" strike="noStrike" dirty="0">
                          <a:solidFill>
                            <a:srgbClr val="000000"/>
                          </a:solidFill>
                          <a:effectLst/>
                          <a:latin typeface="+mn-lt"/>
                        </a:rPr>
                        <a:t>Crosse Area Family YMCA</a:t>
                      </a:r>
                    </a:p>
                  </a:txBody>
                  <a:tcPr marL="0" marR="0" marT="0" marB="0" anchor="ctr"/>
                </a:tc>
                <a:tc>
                  <a:txBody>
                    <a:bodyPr/>
                    <a:lstStyle/>
                    <a:p>
                      <a:pPr algn="l" fontAlgn="b"/>
                      <a:r>
                        <a:rPr lang="en-US" sz="1000" b="0" i="0" u="none" strike="noStrike" dirty="0" smtClean="0">
                          <a:solidFill>
                            <a:srgbClr val="000000"/>
                          </a:solidFill>
                          <a:effectLst/>
                          <a:latin typeface="+mn-lt"/>
                        </a:rPr>
                        <a:t>  La </a:t>
                      </a:r>
                      <a:r>
                        <a:rPr lang="en-US" sz="1000" b="0" i="0" u="none" strike="noStrike" dirty="0">
                          <a:solidFill>
                            <a:srgbClr val="000000"/>
                          </a:solidFill>
                          <a:effectLst/>
                          <a:latin typeface="+mn-lt"/>
                        </a:rPr>
                        <a:t>Crosse, WI</a:t>
                      </a:r>
                    </a:p>
                  </a:txBody>
                  <a:tcPr marL="0" marR="0" marT="0" marB="0" anchor="ctr"/>
                </a:tc>
              </a:tr>
            </a:tbl>
          </a:graphicData>
        </a:graphic>
      </p:graphicFrame>
    </p:spTree>
    <p:extLst>
      <p:ext uri="{BB962C8B-B14F-4D97-AF65-F5344CB8AC3E}">
        <p14:creationId xmlns:p14="http://schemas.microsoft.com/office/powerpoint/2010/main" val="7573904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421227">
            <a:off x="4470399" y="2463799"/>
            <a:ext cx="42386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itle 1"/>
          <p:cNvSpPr>
            <a:spLocks noGrp="1"/>
          </p:cNvSpPr>
          <p:nvPr>
            <p:ph type="title"/>
          </p:nvPr>
        </p:nvSpPr>
        <p:spPr>
          <a:xfrm>
            <a:off x="290513" y="290513"/>
            <a:ext cx="8374062" cy="844550"/>
          </a:xfrm>
        </p:spPr>
        <p:txBody>
          <a:bodyPr/>
          <a:lstStyle/>
          <a:p>
            <a:r>
              <a:rPr lang="en-US" dirty="0" smtClean="0"/>
              <a:t>Supporting Others’ COMMITMENTs </a:t>
            </a:r>
          </a:p>
        </p:txBody>
      </p:sp>
      <p:sp>
        <p:nvSpPr>
          <p:cNvPr id="77828" name="Content Placeholder 2"/>
          <p:cNvSpPr>
            <a:spLocks noGrp="1"/>
          </p:cNvSpPr>
          <p:nvPr>
            <p:ph idx="1"/>
          </p:nvPr>
        </p:nvSpPr>
        <p:spPr>
          <a:xfrm>
            <a:off x="352425" y="2306413"/>
            <a:ext cx="3800475" cy="4288875"/>
          </a:xfrm>
        </p:spPr>
        <p:txBody>
          <a:bodyPr/>
          <a:lstStyle/>
          <a:p>
            <a:pPr lvl="1">
              <a:spcBef>
                <a:spcPts val="1200"/>
              </a:spcBef>
            </a:pPr>
            <a:r>
              <a:rPr lang="en-US" dirty="0" smtClean="0"/>
              <a:t>BGCA - 3,400 clubs, reaching an estimated 3.5 million kids</a:t>
            </a:r>
          </a:p>
          <a:p>
            <a:pPr lvl="1">
              <a:spcBef>
                <a:spcPts val="1200"/>
              </a:spcBef>
            </a:pPr>
            <a:r>
              <a:rPr lang="en-US" dirty="0" smtClean="0"/>
              <a:t>NRPA - 2,000 sites, reaching an estimated 1.5 million kids</a:t>
            </a:r>
          </a:p>
          <a:p>
            <a:pPr lvl="1">
              <a:spcBef>
                <a:spcPts val="1200"/>
              </a:spcBef>
            </a:pPr>
            <a:r>
              <a:rPr lang="en-US" dirty="0" smtClean="0"/>
              <a:t>The Alliance for a Healthier Generation is providing the technical assistance and support to BGCA and NRPA on implementation </a:t>
            </a:r>
          </a:p>
        </p:txBody>
      </p:sp>
      <p:sp>
        <p:nvSpPr>
          <p:cNvPr id="7782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ＭＳ Ｐゴシック" pitchFamily="34" charset="-128"/>
              </a:defRPr>
            </a:lvl1pPr>
            <a:lvl2pPr marL="742950" indent="-285750" eaLnBrk="0" hangingPunct="0">
              <a:defRPr sz="2400">
                <a:solidFill>
                  <a:schemeClr val="tx1"/>
                </a:solidFill>
                <a:latin typeface="Verdana" pitchFamily="34" charset="0"/>
                <a:ea typeface="ＭＳ Ｐゴシック" pitchFamily="34" charset="-128"/>
              </a:defRPr>
            </a:lvl2pPr>
            <a:lvl3pPr marL="1143000" indent="-228600" eaLnBrk="0" hangingPunct="0">
              <a:defRPr sz="2400">
                <a:solidFill>
                  <a:schemeClr val="tx1"/>
                </a:solidFill>
                <a:latin typeface="Verdana" pitchFamily="34" charset="0"/>
                <a:ea typeface="ＭＳ Ｐゴシック" pitchFamily="34" charset="-128"/>
              </a:defRPr>
            </a:lvl3pPr>
            <a:lvl4pPr marL="1600200" indent="-228600" eaLnBrk="0" hangingPunct="0">
              <a:defRPr sz="2400">
                <a:solidFill>
                  <a:schemeClr val="tx1"/>
                </a:solidFill>
                <a:latin typeface="Verdana" pitchFamily="34" charset="0"/>
                <a:ea typeface="ＭＳ Ｐゴシック" pitchFamily="34" charset="-128"/>
              </a:defRPr>
            </a:lvl4pPr>
            <a:lvl5pPr marL="2057400" indent="-228600" eaLnBrk="0" hangingPunct="0">
              <a:defRPr sz="24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fld id="{71E7EA50-E32D-4422-A663-DF9E8CD5C7C2}" type="slidenum">
              <a:rPr lang="en-US" sz="800" smtClean="0">
                <a:solidFill>
                  <a:srgbClr val="464847"/>
                </a:solidFill>
              </a:rPr>
              <a:pPr/>
              <a:t>35</a:t>
            </a:fld>
            <a:endParaRPr lang="en-US" sz="800" smtClean="0">
              <a:solidFill>
                <a:srgbClr val="464847"/>
              </a:solidFill>
            </a:endParaRPr>
          </a:p>
        </p:txBody>
      </p:sp>
      <p:sp>
        <p:nvSpPr>
          <p:cNvPr id="2" name="TextBox 1"/>
          <p:cNvSpPr txBox="1"/>
          <p:nvPr/>
        </p:nvSpPr>
        <p:spPr>
          <a:xfrm>
            <a:off x="315913" y="1093788"/>
            <a:ext cx="6553200" cy="922337"/>
          </a:xfrm>
          <a:prstGeom prst="rect">
            <a:avLst/>
          </a:prstGeom>
          <a:noFill/>
        </p:spPr>
        <p:txBody>
          <a:bodyPr>
            <a:spAutoFit/>
          </a:bodyPr>
          <a:lstStyle/>
          <a:p>
            <a:pPr marL="342900" indent="-342900">
              <a:defRPr/>
            </a:pPr>
            <a:r>
              <a:rPr lang="en-US" sz="1800" b="1" kern="0" dirty="0">
                <a:solidFill>
                  <a:srgbClr val="464847"/>
                </a:solidFill>
                <a:latin typeface="Verdana"/>
                <a:ea typeface="ＭＳ Ｐゴシック"/>
              </a:rPr>
              <a:t>Boys &amp; Girls </a:t>
            </a:r>
            <a:r>
              <a:rPr lang="en-US" sz="1800" b="1" kern="0" dirty="0" smtClean="0">
                <a:solidFill>
                  <a:srgbClr val="464847"/>
                </a:solidFill>
                <a:latin typeface="Verdana"/>
                <a:ea typeface="ＭＳ Ｐゴシック"/>
              </a:rPr>
              <a:t>Clubs </a:t>
            </a:r>
            <a:r>
              <a:rPr lang="en-US" sz="1800" b="1" kern="0" dirty="0">
                <a:solidFill>
                  <a:srgbClr val="464847"/>
                </a:solidFill>
                <a:latin typeface="Verdana"/>
                <a:ea typeface="ＭＳ Ｐゴシック"/>
              </a:rPr>
              <a:t>of America, </a:t>
            </a:r>
          </a:p>
          <a:p>
            <a:pPr marL="342900" indent="-342900">
              <a:defRPr/>
            </a:pPr>
            <a:r>
              <a:rPr lang="en-US" sz="1800" b="1" kern="0" dirty="0">
                <a:solidFill>
                  <a:srgbClr val="464847"/>
                </a:solidFill>
                <a:latin typeface="Verdana"/>
                <a:ea typeface="ＭＳ Ｐゴシック"/>
              </a:rPr>
              <a:t>National Recreation and Park Association and</a:t>
            </a:r>
          </a:p>
          <a:p>
            <a:pPr marL="342900" indent="-342900">
              <a:defRPr/>
            </a:pPr>
            <a:r>
              <a:rPr lang="en-US" sz="1800" b="1" kern="0" dirty="0">
                <a:solidFill>
                  <a:srgbClr val="464847"/>
                </a:solidFill>
                <a:latin typeface="Verdana"/>
                <a:ea typeface="ＭＳ Ｐゴシック"/>
              </a:rPr>
              <a:t>the Alliance for a Healthier Generation</a:t>
            </a:r>
            <a:endParaRPr lang="en-US" sz="1600" kern="0" dirty="0">
              <a:solidFill>
                <a:srgbClr val="464847"/>
              </a:solidFill>
              <a:latin typeface="Verdana"/>
              <a:ea typeface="ＭＳ Ｐゴシック"/>
            </a:endParaRPr>
          </a:p>
        </p:txBody>
      </p:sp>
      <p:sp>
        <p:nvSpPr>
          <p:cNvPr id="8" name="Footer Placeholder 4"/>
          <p:cNvSpPr>
            <a:spLocks noGrp="1"/>
          </p:cNvSpPr>
          <p:nvPr>
            <p:ph type="ftr" sz="quarter" idx="11"/>
          </p:nvPr>
        </p:nvSpPr>
        <p:spPr>
          <a:xfrm>
            <a:off x="568325" y="6356350"/>
            <a:ext cx="8137525" cy="287338"/>
          </a:xfrm>
        </p:spPr>
        <p:txBody>
          <a:bodyPr/>
          <a:lstStyle/>
          <a:p>
            <a:pPr>
              <a:defRPr/>
            </a:pPr>
            <a:r>
              <a:rPr lang="en-US" sz="900" dirty="0">
                <a:solidFill>
                  <a:srgbClr val="464847"/>
                </a:solidFill>
              </a:rPr>
              <a:t>|Kids On The Move | ©2015 YMCA of the USA</a:t>
            </a:r>
          </a:p>
        </p:txBody>
      </p:sp>
    </p:spTree>
    <p:extLst>
      <p:ext uri="{BB962C8B-B14F-4D97-AF65-F5344CB8AC3E}">
        <p14:creationId xmlns:p14="http://schemas.microsoft.com/office/powerpoint/2010/main" val="23514290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 State alliances &amp; HEPA activity</a:t>
            </a:r>
            <a:endParaRPr lang="en-US" dirty="0"/>
          </a:p>
        </p:txBody>
      </p:sp>
      <p:sp>
        <p:nvSpPr>
          <p:cNvPr id="4" name="Slide Number Placeholder 3"/>
          <p:cNvSpPr>
            <a:spLocks noGrp="1"/>
          </p:cNvSpPr>
          <p:nvPr>
            <p:ph type="sldNum" sz="quarter" idx="10"/>
          </p:nvPr>
        </p:nvSpPr>
        <p:spPr>
          <a:xfrm>
            <a:off x="350838" y="6225725"/>
            <a:ext cx="409575" cy="217488"/>
          </a:xfrm>
          <a:ln w="12700"/>
        </p:spPr>
        <p:txBody>
          <a:bodyPr/>
          <a:lstStyle/>
          <a:p>
            <a:pPr>
              <a:defRPr/>
            </a:pPr>
            <a:fld id="{DD7D3D9F-483B-4D2E-9546-1BB0A0DE023F}" type="slidenum">
              <a:rPr lang="en-US">
                <a:solidFill>
                  <a:srgbClr val="464847"/>
                </a:solidFill>
              </a:rPr>
              <a:pPr>
                <a:defRPr/>
              </a:pPr>
              <a:t>36</a:t>
            </a:fld>
            <a:endParaRPr lang="en-US" dirty="0">
              <a:solidFill>
                <a:srgbClr val="464847"/>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69396"/>
            <a:ext cx="9171047" cy="5144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066" y="1078846"/>
            <a:ext cx="668095" cy="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1870" y="948746"/>
            <a:ext cx="1005759" cy="7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custDataLst>
              <p:tags r:id="rId1"/>
            </p:custDataLst>
          </p:nvPr>
        </p:nvGrpSpPr>
        <p:grpSpPr>
          <a:xfrm>
            <a:off x="2255044" y="1162769"/>
            <a:ext cx="1390650" cy="533400"/>
            <a:chOff x="116183" y="2407444"/>
            <a:chExt cx="1390650" cy="533400"/>
          </a:xfrm>
        </p:grpSpPr>
        <p:pic>
          <p:nvPicPr>
            <p:cNvPr id="9"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6183" y="2407444"/>
              <a:ext cx="13906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06897" y="2407444"/>
              <a:ext cx="676653" cy="17145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&lt;$100K</a:t>
              </a:r>
            </a:p>
          </p:txBody>
        </p:sp>
        <p:sp>
          <p:nvSpPr>
            <p:cNvPr id="11" name="Rectangle 10"/>
            <p:cNvSpPr/>
            <p:nvPr/>
          </p:nvSpPr>
          <p:spPr>
            <a:xfrm>
              <a:off x="406897" y="2619332"/>
              <a:ext cx="1089271" cy="16463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$100K-$999K</a:t>
              </a:r>
            </a:p>
          </p:txBody>
        </p:sp>
        <p:sp>
          <p:nvSpPr>
            <p:cNvPr id="12" name="Rectangle 11"/>
            <p:cNvSpPr/>
            <p:nvPr/>
          </p:nvSpPr>
          <p:spPr>
            <a:xfrm>
              <a:off x="406897" y="2810208"/>
              <a:ext cx="609465" cy="13063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u="sng" dirty="0" smtClean="0">
                  <a:solidFill>
                    <a:srgbClr val="000000"/>
                  </a:solidFill>
                </a:rPr>
                <a:t>&gt;</a:t>
              </a:r>
              <a:r>
                <a:rPr lang="en-US" sz="1000" b="1" dirty="0" smtClean="0">
                  <a:solidFill>
                    <a:srgbClr val="000000"/>
                  </a:solidFill>
                </a:rPr>
                <a:t>$1M</a:t>
              </a:r>
            </a:p>
          </p:txBody>
        </p:sp>
      </p:grpSp>
      <p:sp>
        <p:nvSpPr>
          <p:cNvPr id="13" name="TextBox 12"/>
          <p:cNvSpPr txBox="1"/>
          <p:nvPr/>
        </p:nvSpPr>
        <p:spPr>
          <a:xfrm>
            <a:off x="4232523" y="1170389"/>
            <a:ext cx="252911" cy="246221"/>
          </a:xfrm>
          <a:prstGeom prst="rect">
            <a:avLst/>
          </a:prstGeom>
          <a:noFill/>
        </p:spPr>
        <p:txBody>
          <a:bodyPr wrap="square" lIns="45720" rIns="45720" rtlCol="0">
            <a:spAutoFit/>
          </a:bodyPr>
          <a:lstStyle/>
          <a:p>
            <a:r>
              <a:rPr lang="en-US" sz="1000" b="1" dirty="0" smtClean="0">
                <a:solidFill>
                  <a:srgbClr val="000000"/>
                </a:solidFill>
              </a:rPr>
              <a:t>P</a:t>
            </a:r>
          </a:p>
        </p:txBody>
      </p:sp>
      <p:sp>
        <p:nvSpPr>
          <p:cNvPr id="14" name="TextBox 13"/>
          <p:cNvSpPr txBox="1"/>
          <p:nvPr/>
        </p:nvSpPr>
        <p:spPr>
          <a:xfrm>
            <a:off x="4483099" y="1170389"/>
            <a:ext cx="1137739" cy="246221"/>
          </a:xfrm>
          <a:prstGeom prst="rect">
            <a:avLst/>
          </a:prstGeom>
          <a:noFill/>
        </p:spPr>
        <p:txBody>
          <a:bodyPr wrap="square" lIns="45720" rIns="45720" rtlCol="0">
            <a:spAutoFit/>
          </a:bodyPr>
          <a:lstStyle/>
          <a:p>
            <a:r>
              <a:rPr lang="en-US" sz="1000" dirty="0" smtClean="0">
                <a:solidFill>
                  <a:srgbClr val="000000"/>
                </a:solidFill>
              </a:rPr>
              <a:t>Part-time staff</a:t>
            </a:r>
          </a:p>
        </p:txBody>
      </p:sp>
      <p:sp>
        <p:nvSpPr>
          <p:cNvPr id="15" name="TextBox 14"/>
          <p:cNvSpPr txBox="1"/>
          <p:nvPr/>
        </p:nvSpPr>
        <p:spPr>
          <a:xfrm>
            <a:off x="4240837" y="1373748"/>
            <a:ext cx="252911" cy="246221"/>
          </a:xfrm>
          <a:prstGeom prst="rect">
            <a:avLst/>
          </a:prstGeom>
          <a:noFill/>
        </p:spPr>
        <p:txBody>
          <a:bodyPr wrap="square" lIns="45720" rIns="45720" rtlCol="0">
            <a:spAutoFit/>
          </a:bodyPr>
          <a:lstStyle/>
          <a:p>
            <a:r>
              <a:rPr lang="en-US" sz="1000" b="1" dirty="0" smtClean="0">
                <a:solidFill>
                  <a:srgbClr val="000000"/>
                </a:solidFill>
              </a:rPr>
              <a:t>F</a:t>
            </a:r>
          </a:p>
        </p:txBody>
      </p:sp>
      <p:sp>
        <p:nvSpPr>
          <p:cNvPr id="16" name="TextBox 15"/>
          <p:cNvSpPr txBox="1"/>
          <p:nvPr/>
        </p:nvSpPr>
        <p:spPr>
          <a:xfrm>
            <a:off x="4496080" y="1373748"/>
            <a:ext cx="1137739" cy="246221"/>
          </a:xfrm>
          <a:prstGeom prst="rect">
            <a:avLst/>
          </a:prstGeom>
          <a:noFill/>
        </p:spPr>
        <p:txBody>
          <a:bodyPr wrap="square" lIns="45720" rIns="45720" rtlCol="0">
            <a:spAutoFit/>
          </a:bodyPr>
          <a:lstStyle/>
          <a:p>
            <a:r>
              <a:rPr lang="en-US" sz="1000" dirty="0" smtClean="0">
                <a:solidFill>
                  <a:srgbClr val="000000"/>
                </a:solidFill>
              </a:rPr>
              <a:t>Full-time staff</a:t>
            </a:r>
          </a:p>
        </p:txBody>
      </p:sp>
      <p:sp>
        <p:nvSpPr>
          <p:cNvPr id="17" name="TextBox 16"/>
          <p:cNvSpPr txBox="1"/>
          <p:nvPr/>
        </p:nvSpPr>
        <p:spPr>
          <a:xfrm>
            <a:off x="2196953" y="948746"/>
            <a:ext cx="854901" cy="246221"/>
          </a:xfrm>
          <a:prstGeom prst="rect">
            <a:avLst/>
          </a:prstGeom>
          <a:noFill/>
        </p:spPr>
        <p:txBody>
          <a:bodyPr wrap="square" lIns="45720" rIns="45720" rtlCol="0">
            <a:spAutoFit/>
          </a:bodyPr>
          <a:lstStyle/>
          <a:p>
            <a:r>
              <a:rPr lang="en-US" sz="1000" u="sng" dirty="0" smtClean="0">
                <a:solidFill>
                  <a:srgbClr val="000000"/>
                </a:solidFill>
              </a:rPr>
              <a:t>Revenue</a:t>
            </a:r>
          </a:p>
        </p:txBody>
      </p:sp>
      <p:sp>
        <p:nvSpPr>
          <p:cNvPr id="18" name="TextBox 17"/>
          <p:cNvSpPr txBox="1"/>
          <p:nvPr/>
        </p:nvSpPr>
        <p:spPr>
          <a:xfrm>
            <a:off x="4232523" y="987666"/>
            <a:ext cx="854901" cy="246221"/>
          </a:xfrm>
          <a:prstGeom prst="rect">
            <a:avLst/>
          </a:prstGeom>
          <a:noFill/>
        </p:spPr>
        <p:txBody>
          <a:bodyPr wrap="square" lIns="45720" rIns="45720" rtlCol="0">
            <a:spAutoFit/>
          </a:bodyPr>
          <a:lstStyle/>
          <a:p>
            <a:r>
              <a:rPr lang="en-US" sz="1000" u="sng" dirty="0" smtClean="0">
                <a:solidFill>
                  <a:srgbClr val="000000"/>
                </a:solidFill>
              </a:rPr>
              <a:t>Staff</a:t>
            </a:r>
          </a:p>
        </p:txBody>
      </p:sp>
      <p:sp>
        <p:nvSpPr>
          <p:cNvPr id="21" name="Rectangular Callout 20"/>
          <p:cNvSpPr/>
          <p:nvPr/>
        </p:nvSpPr>
        <p:spPr>
          <a:xfrm>
            <a:off x="7172112" y="5879677"/>
            <a:ext cx="1828800" cy="682571"/>
          </a:xfrm>
          <a:prstGeom prst="wedgeRectCallout">
            <a:avLst>
              <a:gd name="adj1" fmla="val -75978"/>
              <a:gd name="adj2" fmla="val -76403"/>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FL: </a:t>
            </a:r>
            <a:r>
              <a:rPr lang="en-US" sz="1000" dirty="0" smtClean="0">
                <a:solidFill>
                  <a:srgbClr val="000000"/>
                </a:solidFill>
              </a:rPr>
              <a:t>Secured  $2.8M to expand the Florida Reads program statewide </a:t>
            </a:r>
            <a:endParaRPr lang="en-US" sz="1000" dirty="0">
              <a:solidFill>
                <a:srgbClr val="000000"/>
              </a:solidFill>
            </a:endParaRPr>
          </a:p>
        </p:txBody>
      </p:sp>
      <p:sp>
        <p:nvSpPr>
          <p:cNvPr id="22" name="Rectangular Callout 21"/>
          <p:cNvSpPr/>
          <p:nvPr/>
        </p:nvSpPr>
        <p:spPr>
          <a:xfrm>
            <a:off x="5687876" y="1190307"/>
            <a:ext cx="1737496" cy="733931"/>
          </a:xfrm>
          <a:prstGeom prst="wedgeRectCallout">
            <a:avLst>
              <a:gd name="adj1" fmla="val -62499"/>
              <a:gd name="adj2" fmla="val 82708"/>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MN:</a:t>
            </a:r>
            <a:r>
              <a:rPr lang="en-US" sz="1000" b="1" dirty="0">
                <a:solidFill>
                  <a:srgbClr val="000000"/>
                </a:solidFill>
              </a:rPr>
              <a:t> </a:t>
            </a:r>
            <a:r>
              <a:rPr lang="en-US" sz="1000" dirty="0" smtClean="0">
                <a:solidFill>
                  <a:srgbClr val="000000"/>
                </a:solidFill>
              </a:rPr>
              <a:t>Alliance advocated on behalf of Safe Routes to School bill, which became law</a:t>
            </a:r>
            <a:endParaRPr lang="en-US" sz="1000" dirty="0">
              <a:solidFill>
                <a:srgbClr val="000000"/>
              </a:solidFill>
            </a:endParaRPr>
          </a:p>
        </p:txBody>
      </p:sp>
      <p:sp>
        <p:nvSpPr>
          <p:cNvPr id="23" name="Rectangle 22"/>
          <p:cNvSpPr/>
          <p:nvPr/>
        </p:nvSpPr>
        <p:spPr>
          <a:xfrm>
            <a:off x="2121694" y="987666"/>
            <a:ext cx="3429000" cy="731520"/>
          </a:xfrm>
          <a:prstGeom prst="rect">
            <a:avLst/>
          </a:prstGeom>
          <a:noFill/>
          <a:ln w="254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2000" dirty="0" err="1" smtClean="0">
              <a:solidFill>
                <a:srgbClr val="464847"/>
              </a:solidFill>
            </a:endParaRPr>
          </a:p>
        </p:txBody>
      </p:sp>
      <p:sp>
        <p:nvSpPr>
          <p:cNvPr id="24" name="Rectangular Callout 23"/>
          <p:cNvSpPr/>
          <p:nvPr/>
        </p:nvSpPr>
        <p:spPr>
          <a:xfrm>
            <a:off x="64294" y="5408640"/>
            <a:ext cx="1992476" cy="942075"/>
          </a:xfrm>
          <a:prstGeom prst="wedgeRectCallout">
            <a:avLst>
              <a:gd name="adj1" fmla="val 11736"/>
              <a:gd name="adj2" fmla="val -134848"/>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CA: </a:t>
            </a:r>
            <a:r>
              <a:rPr lang="en-US" sz="1000" dirty="0" smtClean="0">
                <a:solidFill>
                  <a:srgbClr val="000000"/>
                </a:solidFill>
              </a:rPr>
              <a:t>Sponsored and passed a bill that established Distinguished After School Health Program, encouraging after school programs to adopt HEPA standards </a:t>
            </a:r>
            <a:endParaRPr lang="en-US" sz="1000" dirty="0">
              <a:solidFill>
                <a:srgbClr val="000000"/>
              </a:solidFill>
            </a:endParaRPr>
          </a:p>
        </p:txBody>
      </p:sp>
      <p:sp>
        <p:nvSpPr>
          <p:cNvPr id="25" name="Rectangular Callout 24"/>
          <p:cNvSpPr/>
          <p:nvPr/>
        </p:nvSpPr>
        <p:spPr>
          <a:xfrm>
            <a:off x="7589909" y="4682127"/>
            <a:ext cx="1418142" cy="1065841"/>
          </a:xfrm>
          <a:prstGeom prst="wedgeRectCallout">
            <a:avLst>
              <a:gd name="adj1" fmla="val -31000"/>
              <a:gd name="adj2" fmla="val -115805"/>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NJ: </a:t>
            </a:r>
            <a:r>
              <a:rPr lang="en-US" sz="1000" dirty="0" smtClean="0">
                <a:solidFill>
                  <a:srgbClr val="000000"/>
                </a:solidFill>
              </a:rPr>
              <a:t>Help lead statewide </a:t>
            </a:r>
            <a:r>
              <a:rPr lang="en-US" sz="1000" dirty="0">
                <a:solidFill>
                  <a:srgbClr val="000000"/>
                </a:solidFill>
              </a:rPr>
              <a:t>obesity </a:t>
            </a:r>
            <a:r>
              <a:rPr lang="en-US" sz="1000" dirty="0" smtClean="0">
                <a:solidFill>
                  <a:srgbClr val="000000"/>
                </a:solidFill>
              </a:rPr>
              <a:t>program </a:t>
            </a:r>
            <a:r>
              <a:rPr lang="en-US" sz="1000" dirty="0">
                <a:solidFill>
                  <a:srgbClr val="000000"/>
                </a:solidFill>
              </a:rPr>
              <a:t>serving 45K kids at </a:t>
            </a:r>
            <a:r>
              <a:rPr lang="en-US" sz="1000" dirty="0" smtClean="0">
                <a:solidFill>
                  <a:srgbClr val="000000"/>
                </a:solidFill>
              </a:rPr>
              <a:t>Ys </a:t>
            </a:r>
            <a:r>
              <a:rPr lang="en-US" sz="1000" dirty="0">
                <a:solidFill>
                  <a:srgbClr val="000000"/>
                </a:solidFill>
              </a:rPr>
              <a:t>and 50 schools with funding from state </a:t>
            </a:r>
            <a:r>
              <a:rPr lang="en-US" sz="1000" dirty="0" smtClean="0">
                <a:solidFill>
                  <a:srgbClr val="000000"/>
                </a:solidFill>
              </a:rPr>
              <a:t>insurer</a:t>
            </a:r>
            <a:endParaRPr lang="en-US" sz="1000" dirty="0">
              <a:solidFill>
                <a:srgbClr val="000000"/>
              </a:solidFill>
            </a:endParaRPr>
          </a:p>
        </p:txBody>
      </p:sp>
      <p:sp>
        <p:nvSpPr>
          <p:cNvPr id="26" name="Rectangular Callout 25"/>
          <p:cNvSpPr/>
          <p:nvPr/>
        </p:nvSpPr>
        <p:spPr>
          <a:xfrm>
            <a:off x="7489586" y="1190307"/>
            <a:ext cx="1618789" cy="971002"/>
          </a:xfrm>
          <a:prstGeom prst="wedgeRectCallout">
            <a:avLst>
              <a:gd name="adj1" fmla="val -4108"/>
              <a:gd name="adj2" fmla="val 178093"/>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MA: </a:t>
            </a:r>
            <a:r>
              <a:rPr lang="en-US" sz="1000" dirty="0" smtClean="0">
                <a:solidFill>
                  <a:srgbClr val="000000"/>
                </a:solidFill>
              </a:rPr>
              <a:t>Supported legislation that secured $50M in transportation bond bill for Active Streets and Healthy Communities</a:t>
            </a:r>
            <a:endParaRPr lang="en-US" sz="1000" dirty="0">
              <a:solidFill>
                <a:srgbClr val="000000"/>
              </a:solidFill>
            </a:endParaRPr>
          </a:p>
        </p:txBody>
      </p:sp>
      <p:sp>
        <p:nvSpPr>
          <p:cNvPr id="27" name="Rectangular Callout 26"/>
          <p:cNvSpPr/>
          <p:nvPr/>
        </p:nvSpPr>
        <p:spPr>
          <a:xfrm>
            <a:off x="2134749" y="5747968"/>
            <a:ext cx="2092628" cy="931942"/>
          </a:xfrm>
          <a:prstGeom prst="wedgeRectCallout">
            <a:avLst>
              <a:gd name="adj1" fmla="val 55339"/>
              <a:gd name="adj2" fmla="val -63920"/>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TX: </a:t>
            </a:r>
            <a:r>
              <a:rPr lang="en-US" sz="1000" dirty="0" smtClean="0">
                <a:solidFill>
                  <a:srgbClr val="000000"/>
                </a:solidFill>
              </a:rPr>
              <a:t>Alliance reps serve on Statewide Partnership for a Healthy TX </a:t>
            </a:r>
            <a:r>
              <a:rPr lang="en-US" sz="1000" dirty="0">
                <a:solidFill>
                  <a:srgbClr val="000000"/>
                </a:solidFill>
              </a:rPr>
              <a:t>(</a:t>
            </a:r>
            <a:r>
              <a:rPr lang="en-US" sz="1000" dirty="0" smtClean="0">
                <a:solidFill>
                  <a:srgbClr val="000000"/>
                </a:solidFill>
              </a:rPr>
              <a:t>statewide obesity task force) and Texas Action for Healthy Kids</a:t>
            </a:r>
            <a:endParaRPr lang="en-US" sz="1000" dirty="0">
              <a:solidFill>
                <a:srgbClr val="000000"/>
              </a:solidFill>
            </a:endParaRPr>
          </a:p>
        </p:txBody>
      </p:sp>
      <p:sp>
        <p:nvSpPr>
          <p:cNvPr id="28" name="Rectangle 27"/>
          <p:cNvSpPr/>
          <p:nvPr/>
        </p:nvSpPr>
        <p:spPr>
          <a:xfrm>
            <a:off x="3465885" y="901246"/>
            <a:ext cx="740618" cy="18149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b="1" dirty="0" smtClean="0">
                <a:solidFill>
                  <a:srgbClr val="000000"/>
                </a:solidFill>
              </a:rPr>
              <a:t>Key</a:t>
            </a:r>
          </a:p>
        </p:txBody>
      </p:sp>
      <p:sp>
        <p:nvSpPr>
          <p:cNvPr id="29" name="TextBox 28"/>
          <p:cNvSpPr txBox="1"/>
          <p:nvPr/>
        </p:nvSpPr>
        <p:spPr>
          <a:xfrm>
            <a:off x="4275853" y="5305769"/>
            <a:ext cx="436641" cy="230832"/>
          </a:xfrm>
          <a:prstGeom prst="rect">
            <a:avLst/>
          </a:prstGeom>
          <a:noFill/>
        </p:spPr>
        <p:txBody>
          <a:bodyPr wrap="square" lIns="45720" rIns="45720" rtlCol="0">
            <a:spAutoFit/>
          </a:bodyPr>
          <a:lstStyle/>
          <a:p>
            <a:r>
              <a:rPr lang="en-US" sz="900" b="1" dirty="0" smtClean="0">
                <a:solidFill>
                  <a:srgbClr val="000000"/>
                </a:solidFill>
              </a:rPr>
              <a:t>F</a:t>
            </a:r>
          </a:p>
        </p:txBody>
      </p:sp>
      <p:sp>
        <p:nvSpPr>
          <p:cNvPr id="30" name="BainBulletsConfiguration" hidden="1"/>
          <p:cNvSpPr txBox="1"/>
          <p:nvPr/>
        </p:nvSpPr>
        <p:spPr>
          <a:xfrm>
            <a:off x="12700" y="12700"/>
            <a:ext cx="8890000" cy="107722"/>
          </a:xfrm>
          <a:prstGeom prst="rect">
            <a:avLst/>
          </a:prstGeom>
          <a:noFill/>
        </p:spPr>
        <p:txBody>
          <a:bodyPr vert="horz" rtlCol="0">
            <a:spAutoFit/>
          </a:bodyPr>
          <a:lstStyle/>
          <a:p>
            <a:r>
              <a:rPr lang="en-US" sz="100" smtClean="0">
                <a:solidFill>
                  <a:srgbClr val="FFFFFF"/>
                </a:solidFill>
              </a:rPr>
              <a:t>8_84</a:t>
            </a:r>
            <a:endParaRPr lang="en-US" sz="100">
              <a:solidFill>
                <a:srgbClr val="FFFFFF"/>
              </a:solidFill>
            </a:endParaRPr>
          </a:p>
        </p:txBody>
      </p:sp>
      <p:sp>
        <p:nvSpPr>
          <p:cNvPr id="31" name="Rectangular Callout 30"/>
          <p:cNvSpPr/>
          <p:nvPr/>
        </p:nvSpPr>
        <p:spPr>
          <a:xfrm>
            <a:off x="6335276" y="2040231"/>
            <a:ext cx="1418142" cy="880547"/>
          </a:xfrm>
          <a:prstGeom prst="wedgeRectCallout">
            <a:avLst>
              <a:gd name="adj1" fmla="val 13381"/>
              <a:gd name="adj2" fmla="val 195409"/>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VA: </a:t>
            </a:r>
            <a:r>
              <a:rPr lang="en-US" sz="1000" dirty="0" smtClean="0">
                <a:solidFill>
                  <a:srgbClr val="000000"/>
                </a:solidFill>
              </a:rPr>
              <a:t>100% of Ys are committed to implementing HEPA standards, reaching 32K youth</a:t>
            </a:r>
            <a:endParaRPr lang="en-US" sz="1000" dirty="0">
              <a:solidFill>
                <a:srgbClr val="000000"/>
              </a:solidFill>
            </a:endParaRPr>
          </a:p>
        </p:txBody>
      </p:sp>
      <p:sp>
        <p:nvSpPr>
          <p:cNvPr id="32" name="Rectangular Callout 31"/>
          <p:cNvSpPr/>
          <p:nvPr/>
        </p:nvSpPr>
        <p:spPr>
          <a:xfrm>
            <a:off x="191784" y="2553814"/>
            <a:ext cx="1737496" cy="733931"/>
          </a:xfrm>
          <a:prstGeom prst="wedgeRectCallout">
            <a:avLst>
              <a:gd name="adj1" fmla="val 2431"/>
              <a:gd name="adj2" fmla="val -79096"/>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WA: </a:t>
            </a:r>
            <a:r>
              <a:rPr lang="en-US" sz="1000" dirty="0" smtClean="0">
                <a:solidFill>
                  <a:srgbClr val="000000"/>
                </a:solidFill>
              </a:rPr>
              <a:t>Led planning for Water Stations Legislation ($3M budget proposal)</a:t>
            </a:r>
            <a:endParaRPr lang="en-US" sz="1000" dirty="0">
              <a:solidFill>
                <a:srgbClr val="000000"/>
              </a:solidFill>
            </a:endParaRPr>
          </a:p>
        </p:txBody>
      </p:sp>
      <p:sp>
        <p:nvSpPr>
          <p:cNvPr id="33" name="Rectangular Callout 32"/>
          <p:cNvSpPr/>
          <p:nvPr/>
        </p:nvSpPr>
        <p:spPr>
          <a:xfrm>
            <a:off x="8193975" y="3645724"/>
            <a:ext cx="806937" cy="914401"/>
          </a:xfrm>
          <a:prstGeom prst="wedgeRectCallout">
            <a:avLst>
              <a:gd name="adj1" fmla="val -78921"/>
              <a:gd name="adj2" fmla="val -73806"/>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000" b="1" dirty="0" smtClean="0">
                <a:solidFill>
                  <a:srgbClr val="000000"/>
                </a:solidFill>
              </a:rPr>
              <a:t>NY: </a:t>
            </a:r>
            <a:r>
              <a:rPr lang="en-US" sz="1000" dirty="0" smtClean="0">
                <a:solidFill>
                  <a:srgbClr val="000000"/>
                </a:solidFill>
              </a:rPr>
              <a:t>$500K line item approved in budget to support HEPA</a:t>
            </a:r>
            <a:endParaRPr lang="en-US" sz="1000" dirty="0">
              <a:solidFill>
                <a:srgbClr val="000000"/>
              </a:solidFill>
            </a:endParaRPr>
          </a:p>
        </p:txBody>
      </p:sp>
    </p:spTree>
    <p:extLst>
      <p:ext uri="{BB962C8B-B14F-4D97-AF65-F5344CB8AC3E}">
        <p14:creationId xmlns:p14="http://schemas.microsoft.com/office/powerpoint/2010/main" val="32305796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smtClean="0"/>
              <a:t>California</a:t>
            </a:r>
          </a:p>
        </p:txBody>
      </p:sp>
      <p:sp>
        <p:nvSpPr>
          <p:cNvPr id="58371" name="Content Placeholder 2"/>
          <p:cNvSpPr>
            <a:spLocks noGrp="1"/>
          </p:cNvSpPr>
          <p:nvPr>
            <p:ph idx="1"/>
          </p:nvPr>
        </p:nvSpPr>
        <p:spPr>
          <a:xfrm>
            <a:off x="320674" y="918636"/>
            <a:ext cx="4538439" cy="4892675"/>
          </a:xfrm>
        </p:spPr>
        <p:txBody>
          <a:bodyPr/>
          <a:lstStyle/>
          <a:p>
            <a:r>
              <a:rPr lang="en-US" altLang="en-US" sz="1600" b="1" dirty="0" smtClean="0"/>
              <a:t>Legislation</a:t>
            </a:r>
            <a:endParaRPr lang="en-US" sz="1600" b="1" dirty="0" smtClean="0">
              <a:solidFill>
                <a:schemeClr val="accent3"/>
              </a:solidFill>
            </a:endParaRPr>
          </a:p>
          <a:p>
            <a:r>
              <a:rPr lang="en-US" sz="1600" b="1" dirty="0" smtClean="0">
                <a:solidFill>
                  <a:schemeClr val="accent3"/>
                </a:solidFill>
              </a:rPr>
              <a:t>SB </a:t>
            </a:r>
            <a:r>
              <a:rPr lang="en-US" sz="1600" b="1" dirty="0">
                <a:solidFill>
                  <a:schemeClr val="accent3"/>
                </a:solidFill>
              </a:rPr>
              <a:t>949 (Jackson), the Distinguished After School Health (DASH) Program</a:t>
            </a:r>
            <a:r>
              <a:rPr lang="en-US" sz="1600" b="1" dirty="0"/>
              <a:t>.</a:t>
            </a:r>
            <a:r>
              <a:rPr lang="en-US" sz="1600" dirty="0"/>
              <a:t> This measure encourages after-school programs to provide healthy foods, snacks and beverages, physical activity, limited screen time, healthy living standards and educational programs to improve the health and well-being	</a:t>
            </a:r>
          </a:p>
          <a:p>
            <a:r>
              <a:rPr lang="en-US" sz="1600" dirty="0"/>
              <a:t>SB 949  recognizes and distinguishes those after-school providers who meet or exceed the standards by rewarding them with a certificate issued by the State Department of Education indicating that they are committed to keeping California’s children healthy and fit.</a:t>
            </a:r>
          </a:p>
        </p:txBody>
      </p:sp>
      <p:sp>
        <p:nvSpPr>
          <p:cNvPr id="58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FA1545DA-3C66-45F5-9DB5-24FA2C35925A}" type="slidenum">
              <a:rPr lang="en-US" altLang="en-US" sz="800" smtClean="0">
                <a:solidFill>
                  <a:srgbClr val="464847"/>
                </a:solidFill>
              </a:rPr>
              <a:pPr/>
              <a:t>37</a:t>
            </a:fld>
            <a:endParaRPr lang="en-US" altLang="en-US" sz="800" dirty="0" smtClean="0">
              <a:solidFill>
                <a:srgbClr val="464847"/>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76534">
            <a:off x="5076757" y="778890"/>
            <a:ext cx="3694686" cy="5194177"/>
          </a:xfrm>
          <a:prstGeom prst="rect">
            <a:avLst/>
          </a:prstGeom>
        </p:spPr>
      </p:pic>
      <p:sp>
        <p:nvSpPr>
          <p:cNvPr id="8" name="TextBox 7"/>
          <p:cNvSpPr txBox="1"/>
          <p:nvPr/>
        </p:nvSpPr>
        <p:spPr>
          <a:xfrm>
            <a:off x="270940" y="5392228"/>
            <a:ext cx="5140412" cy="830997"/>
          </a:xfrm>
          <a:prstGeom prst="rect">
            <a:avLst/>
          </a:prstGeom>
          <a:noFill/>
        </p:spPr>
        <p:txBody>
          <a:bodyPr wrap="square" rtlCol="0">
            <a:spAutoFit/>
          </a:bodyPr>
          <a:lstStyle/>
          <a:p>
            <a:r>
              <a:rPr lang="en-US" sz="1600" b="1" kern="0" dirty="0">
                <a:solidFill>
                  <a:srgbClr val="464847"/>
                </a:solidFill>
                <a:latin typeface="Verdana"/>
                <a:ea typeface="ＭＳ Ｐゴシック"/>
                <a:cs typeface="+mn-cs"/>
              </a:rPr>
              <a:t>Potential for </a:t>
            </a:r>
            <a:r>
              <a:rPr lang="en-US" sz="1600" b="1" kern="0" dirty="0">
                <a:solidFill>
                  <a:srgbClr val="92278F"/>
                </a:solidFill>
                <a:latin typeface="Verdana"/>
                <a:ea typeface="ＭＳ Ｐゴシック"/>
                <a:cs typeface="+mn-cs"/>
              </a:rPr>
              <a:t>high impact </a:t>
            </a:r>
            <a:r>
              <a:rPr lang="en-US" sz="1600" b="1" kern="0" dirty="0">
                <a:solidFill>
                  <a:srgbClr val="464847"/>
                </a:solidFill>
                <a:latin typeface="Verdana"/>
                <a:ea typeface="ＭＳ Ｐゴシック"/>
                <a:cs typeface="+mn-cs"/>
              </a:rPr>
              <a:t>on childhood obesity in CA: </a:t>
            </a:r>
            <a:r>
              <a:rPr lang="en-US" sz="1600" kern="0" dirty="0">
                <a:solidFill>
                  <a:srgbClr val="464847"/>
                </a:solidFill>
                <a:latin typeface="Verdana"/>
                <a:ea typeface="ＭＳ Ｐゴシック"/>
                <a:cs typeface="+mn-cs"/>
              </a:rPr>
              <a:t>1,500,000 CA children in out of school </a:t>
            </a:r>
            <a:r>
              <a:rPr lang="en-US" sz="1600" kern="0" dirty="0" smtClean="0">
                <a:solidFill>
                  <a:srgbClr val="464847"/>
                </a:solidFill>
                <a:latin typeface="Verdana"/>
                <a:ea typeface="ＭＳ Ｐゴシック"/>
                <a:cs typeface="+mn-cs"/>
              </a:rPr>
              <a:t>programs</a:t>
            </a:r>
            <a:endParaRPr lang="en-US" sz="1600" dirty="0">
              <a:solidFill>
                <a:srgbClr val="000000"/>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86644">
            <a:off x="5504020" y="3934686"/>
            <a:ext cx="2715071" cy="2416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Footer Placeholder 2"/>
          <p:cNvSpPr>
            <a:spLocks noGrp="1"/>
          </p:cNvSpPr>
          <p:nvPr>
            <p:ph type="ftr" sz="quarter" idx="11"/>
          </p:nvPr>
        </p:nvSpPr>
        <p:spPr>
          <a:xfrm>
            <a:off x="568325" y="6356350"/>
            <a:ext cx="8137525" cy="287338"/>
          </a:xfrm>
        </p:spPr>
        <p:txBody>
          <a:bodyPr/>
          <a:lstStyle/>
          <a:p>
            <a:pPr>
              <a:defRPr/>
            </a:pPr>
            <a:r>
              <a:rPr lang="en-US">
                <a:solidFill>
                  <a:srgbClr val="464847"/>
                </a:solidFill>
              </a:rPr>
              <a:t>|HEPA Practices &amp; Policies| © 2015 YMCA of the USA</a:t>
            </a:r>
            <a:endParaRPr lang="en-US" dirty="0">
              <a:solidFill>
                <a:srgbClr val="464847"/>
              </a:solidFill>
            </a:endParaRPr>
          </a:p>
        </p:txBody>
      </p:sp>
    </p:spTree>
    <p:extLst>
      <p:ext uri="{BB962C8B-B14F-4D97-AF65-F5344CB8AC3E}">
        <p14:creationId xmlns:p14="http://schemas.microsoft.com/office/powerpoint/2010/main" val="12243922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eaLnBrk="1" hangingPunct="1">
              <a:defRPr/>
            </a:pPr>
            <a:r>
              <a:rPr lang="en-US" dirty="0" smtClean="0">
                <a:solidFill>
                  <a:schemeClr val="accent3"/>
                </a:solidFill>
                <a:ea typeface="+mj-ea"/>
              </a:rPr>
              <a:t>TEXAS</a:t>
            </a:r>
            <a:br>
              <a:rPr lang="en-US" dirty="0" smtClean="0">
                <a:solidFill>
                  <a:schemeClr val="accent3"/>
                </a:solidFill>
                <a:ea typeface="+mj-ea"/>
              </a:rPr>
            </a:br>
            <a:r>
              <a:rPr lang="en-US" dirty="0" smtClean="0">
                <a:solidFill>
                  <a:schemeClr val="accent3"/>
                </a:solidFill>
                <a:ea typeface="+mj-ea"/>
              </a:rPr>
              <a:t/>
            </a:r>
            <a:br>
              <a:rPr lang="en-US" dirty="0" smtClean="0">
                <a:solidFill>
                  <a:schemeClr val="accent3"/>
                </a:solidFill>
                <a:ea typeface="+mj-ea"/>
              </a:rPr>
            </a:br>
            <a:r>
              <a:rPr lang="en-US" dirty="0" smtClean="0">
                <a:solidFill>
                  <a:schemeClr val="accent3"/>
                </a:solidFill>
                <a:ea typeface="+mj-ea"/>
              </a:rPr>
              <a:t/>
            </a:r>
            <a:br>
              <a:rPr lang="en-US" dirty="0" smtClean="0">
                <a:solidFill>
                  <a:schemeClr val="accent3"/>
                </a:solidFill>
                <a:ea typeface="+mj-ea"/>
              </a:rPr>
            </a:br>
            <a:r>
              <a:rPr lang="en-US" dirty="0" smtClean="0">
                <a:solidFill>
                  <a:schemeClr val="accent3"/>
                </a:solidFill>
                <a:ea typeface="+mj-ea"/>
              </a:rPr>
              <a:t/>
            </a:r>
            <a:br>
              <a:rPr lang="en-US" dirty="0" smtClean="0">
                <a:solidFill>
                  <a:schemeClr val="accent3"/>
                </a:solidFill>
                <a:ea typeface="+mj-ea"/>
              </a:rPr>
            </a:br>
            <a:endParaRPr lang="en-US" sz="1800" dirty="0">
              <a:solidFill>
                <a:schemeClr val="accent6"/>
              </a:solidFill>
              <a:ea typeface="+mj-ea"/>
            </a:endParaRPr>
          </a:p>
        </p:txBody>
      </p:sp>
      <p:sp>
        <p:nvSpPr>
          <p:cNvPr id="61443"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7A14AE2F-8691-454C-864A-6DCD57FAC1F8}" type="slidenum">
              <a:rPr lang="en-US" altLang="en-US" sz="800" smtClean="0">
                <a:solidFill>
                  <a:srgbClr val="464847"/>
                </a:solidFill>
              </a:rPr>
              <a:pPr/>
              <a:t>38</a:t>
            </a:fld>
            <a:endParaRPr lang="en-US" altLang="en-US" sz="800" smtClean="0">
              <a:solidFill>
                <a:srgbClr val="464847"/>
              </a:solidFill>
            </a:endParaRPr>
          </a:p>
        </p:txBody>
      </p:sp>
      <p:sp>
        <p:nvSpPr>
          <p:cNvPr id="11" name="Content Placeholder 10"/>
          <p:cNvSpPr>
            <a:spLocks noGrp="1"/>
          </p:cNvSpPr>
          <p:nvPr>
            <p:ph sz="half" idx="4294967295"/>
          </p:nvPr>
        </p:nvSpPr>
        <p:spPr>
          <a:xfrm>
            <a:off x="374651" y="4737554"/>
            <a:ext cx="7568664" cy="2316163"/>
          </a:xfrm>
        </p:spPr>
        <p:txBody>
          <a:bodyPr/>
          <a:lstStyle/>
          <a:p>
            <a:pPr marL="0" indent="0" eaLnBrk="1" hangingPunct="1">
              <a:defRPr/>
            </a:pPr>
            <a:r>
              <a:rPr lang="en-US" b="1" dirty="0" smtClean="0">
                <a:ea typeface="+mn-ea"/>
              </a:rPr>
              <a:t>School Health Advisory Councils</a:t>
            </a:r>
          </a:p>
          <a:p>
            <a:pPr marL="285750" indent="-285750" eaLnBrk="1" hangingPunct="1">
              <a:buFont typeface="Arial" pitchFamily="34" charset="0"/>
              <a:buChar char="•"/>
              <a:defRPr/>
            </a:pPr>
            <a:r>
              <a:rPr lang="en-US" dirty="0" smtClean="0">
                <a:ea typeface="+mn-ea"/>
              </a:rPr>
              <a:t>Effective </a:t>
            </a:r>
            <a:r>
              <a:rPr lang="en-US" dirty="0">
                <a:ea typeface="+mn-ea"/>
              </a:rPr>
              <a:t>Sept. 1, 2013</a:t>
            </a:r>
          </a:p>
          <a:p>
            <a:pPr marL="285750" indent="-285750" eaLnBrk="1" hangingPunct="1">
              <a:buFont typeface="Arial" pitchFamily="34" charset="0"/>
              <a:buChar char="•"/>
              <a:defRPr/>
            </a:pPr>
            <a:r>
              <a:rPr lang="en-US" dirty="0">
                <a:ea typeface="+mn-ea"/>
              </a:rPr>
              <a:t>Creates a “Physical Activity” </a:t>
            </a:r>
            <a:r>
              <a:rPr lang="en-US" dirty="0" smtClean="0">
                <a:ea typeface="+mn-ea"/>
              </a:rPr>
              <a:t>subcommittee and works on shared use agreements</a:t>
            </a:r>
            <a:endParaRPr lang="en-US" dirty="0">
              <a:ea typeface="+mn-ea"/>
            </a:endParaRPr>
          </a:p>
          <a:p>
            <a:pPr marL="0" indent="0" eaLnBrk="1" hangingPunct="1">
              <a:defRPr/>
            </a:pPr>
            <a:endParaRPr lang="en-US" dirty="0">
              <a:ea typeface="+mn-ea"/>
            </a:endParaRPr>
          </a:p>
        </p:txBody>
      </p:sp>
      <p:pic>
        <p:nvPicPr>
          <p:cNvPr id="61445" name="Content Placeholder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5677" y="300038"/>
            <a:ext cx="2997055" cy="298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black">
          <a:xfrm>
            <a:off x="-94754" y="2562570"/>
            <a:ext cx="7098958" cy="844550"/>
          </a:xfrm>
          <a:prstGeom prst="rect">
            <a:avLst/>
          </a:prstGeom>
          <a:noFill/>
          <a:ln w="9525">
            <a:noFill/>
            <a:miter lim="800000"/>
            <a:headEnd/>
            <a:tailEnd/>
          </a:ln>
        </p:spPr>
        <p:txBody>
          <a:bodyPr/>
          <a:lstStyle>
            <a:lvl1pPr algn="l" rtl="0" fontAlgn="base">
              <a:spcBef>
                <a:spcPct val="0"/>
              </a:spcBef>
              <a:spcAft>
                <a:spcPct val="0"/>
              </a:spcAft>
              <a:defRPr sz="2600" b="1" cap="all">
                <a:solidFill>
                  <a:srgbClr val="92278F"/>
                </a:solidFill>
                <a:latin typeface="+mj-lt"/>
                <a:ea typeface="+mj-ea"/>
                <a:cs typeface="+mj-cs"/>
              </a:defRPr>
            </a:lvl1pPr>
            <a:lvl2pPr algn="l" rtl="0" fontAlgn="base">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2pPr>
            <a:lvl3pPr algn="l" rtl="0" fontAlgn="base">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3pPr>
            <a:lvl4pPr algn="l" rtl="0" fontAlgn="base">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4pPr>
            <a:lvl5pPr algn="l" rtl="0" fontAlgn="base">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pPr marL="457200">
              <a:spcBef>
                <a:spcPct val="50000"/>
              </a:spcBef>
              <a:defRPr/>
            </a:pPr>
            <a:r>
              <a:rPr lang="en-US" sz="1800" dirty="0" smtClean="0">
                <a:solidFill>
                  <a:srgbClr val="464847"/>
                </a:solidFill>
              </a:rPr>
              <a:t>QRIS</a:t>
            </a:r>
            <a:br>
              <a:rPr lang="en-US" sz="1800" dirty="0" smtClean="0">
                <a:solidFill>
                  <a:srgbClr val="464847"/>
                </a:solidFill>
              </a:rPr>
            </a:br>
            <a:r>
              <a:rPr lang="en-US" sz="2000" b="0" i="1" cap="none" dirty="0" smtClean="0">
                <a:solidFill>
                  <a:srgbClr val="464847"/>
                </a:solidFill>
              </a:rPr>
              <a:t>Texas Rising Star Program</a:t>
            </a:r>
            <a:r>
              <a:rPr lang="en-US" sz="2000" b="0" cap="none" dirty="0" smtClean="0">
                <a:solidFill>
                  <a:srgbClr val="464847"/>
                </a:solidFill>
              </a:rPr>
              <a:t/>
            </a:r>
            <a:br>
              <a:rPr lang="en-US" sz="2000" b="0" cap="none" dirty="0" smtClean="0">
                <a:solidFill>
                  <a:srgbClr val="464847"/>
                </a:solidFill>
              </a:rPr>
            </a:br>
            <a:r>
              <a:rPr lang="en-US" sz="1800" dirty="0" smtClean="0">
                <a:solidFill>
                  <a:srgbClr val="464847"/>
                </a:solidFill>
              </a:rPr>
              <a:t/>
            </a:r>
            <a:br>
              <a:rPr lang="en-US" sz="1800" dirty="0" smtClean="0">
                <a:solidFill>
                  <a:srgbClr val="464847"/>
                </a:solidFill>
              </a:rPr>
            </a:br>
            <a:endParaRPr lang="en-US" sz="1800" dirty="0">
              <a:solidFill>
                <a:srgbClr val="464847"/>
              </a:solidFill>
            </a:endParaRPr>
          </a:p>
        </p:txBody>
      </p:sp>
      <p:sp>
        <p:nvSpPr>
          <p:cNvPr id="61447" name="Content Placeholder 2"/>
          <p:cNvSpPr txBox="1">
            <a:spLocks/>
          </p:cNvSpPr>
          <p:nvPr/>
        </p:nvSpPr>
        <p:spPr bwMode="black">
          <a:xfrm>
            <a:off x="374651" y="3244379"/>
            <a:ext cx="8508093" cy="15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285750" indent="-285750" eaLnBrk="1" hangingPunct="1">
              <a:spcBef>
                <a:spcPct val="50000"/>
              </a:spcBef>
              <a:buFont typeface="Arial" pitchFamily="34" charset="0"/>
              <a:buChar char="•"/>
            </a:pPr>
            <a:r>
              <a:rPr lang="en-US" altLang="en-US" sz="1800" dirty="0">
                <a:solidFill>
                  <a:srgbClr val="464847"/>
                </a:solidFill>
              </a:rPr>
              <a:t>Establishes graduated subsidy reimbursement rate </a:t>
            </a:r>
            <a:r>
              <a:rPr lang="en-US" altLang="en-US" sz="1800" dirty="0" smtClean="0">
                <a:solidFill>
                  <a:srgbClr val="464847"/>
                </a:solidFill>
              </a:rPr>
              <a:t>(</a:t>
            </a:r>
            <a:r>
              <a:rPr lang="en-US" altLang="en-US" sz="1800" dirty="0">
                <a:solidFill>
                  <a:srgbClr val="464847"/>
                </a:solidFill>
              </a:rPr>
              <a:t>5%, </a:t>
            </a:r>
            <a:r>
              <a:rPr lang="en-US" altLang="en-US" sz="1800" dirty="0" smtClean="0">
                <a:solidFill>
                  <a:srgbClr val="464847"/>
                </a:solidFill>
              </a:rPr>
              <a:t>7</a:t>
            </a:r>
            <a:r>
              <a:rPr lang="en-US" altLang="en-US" sz="1800" dirty="0">
                <a:solidFill>
                  <a:srgbClr val="464847"/>
                </a:solidFill>
              </a:rPr>
              <a:t>%, 9%) </a:t>
            </a:r>
          </a:p>
          <a:p>
            <a:pPr marL="285750" indent="-285750" eaLnBrk="1" hangingPunct="1">
              <a:spcBef>
                <a:spcPct val="50000"/>
              </a:spcBef>
              <a:buFont typeface="Arial" pitchFamily="34" charset="0"/>
              <a:buChar char="•"/>
            </a:pPr>
            <a:r>
              <a:rPr lang="en-US" altLang="en-US" sz="1800" dirty="0" smtClean="0">
                <a:solidFill>
                  <a:srgbClr val="464847"/>
                </a:solidFill>
              </a:rPr>
              <a:t>Requirement </a:t>
            </a:r>
            <a:r>
              <a:rPr lang="en-US" altLang="en-US" sz="1800" dirty="0">
                <a:solidFill>
                  <a:srgbClr val="464847"/>
                </a:solidFill>
              </a:rPr>
              <a:t>for Local Workforce Boards to direct at least 2% of their child care funding allocation to quality initiatives</a:t>
            </a:r>
          </a:p>
          <a:p>
            <a:pPr marL="285750" indent="-285750" eaLnBrk="1" hangingPunct="1">
              <a:spcBef>
                <a:spcPct val="50000"/>
              </a:spcBef>
              <a:buFont typeface="Arial" pitchFamily="34" charset="0"/>
              <a:buChar char="•"/>
            </a:pPr>
            <a:r>
              <a:rPr lang="en-US" altLang="en-US" sz="1800" dirty="0">
                <a:solidFill>
                  <a:srgbClr val="464847"/>
                </a:solidFill>
              </a:rPr>
              <a:t>P</a:t>
            </a:r>
            <a:r>
              <a:rPr lang="en-US" altLang="en-US" sz="1800" dirty="0" smtClean="0">
                <a:solidFill>
                  <a:srgbClr val="464847"/>
                </a:solidFill>
              </a:rPr>
              <a:t>rovided </a:t>
            </a:r>
            <a:r>
              <a:rPr lang="en-US" altLang="en-US" sz="1800" dirty="0">
                <a:solidFill>
                  <a:srgbClr val="464847"/>
                </a:solidFill>
              </a:rPr>
              <a:t>comments to include more HEPA language </a:t>
            </a:r>
          </a:p>
        </p:txBody>
      </p:sp>
      <p:sp>
        <p:nvSpPr>
          <p:cNvPr id="61448" name="Footer Placeholder 3"/>
          <p:cNvSpPr txBox="1">
            <a:spLocks/>
          </p:cNvSpPr>
          <p:nvPr/>
        </p:nvSpPr>
        <p:spPr bwMode="black">
          <a:xfrm>
            <a:off x="720725" y="6508750"/>
            <a:ext cx="469106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en-US" altLang="en-US" sz="800">
                <a:solidFill>
                  <a:srgbClr val="FFFFFF"/>
                </a:solidFill>
              </a:rPr>
              <a:t>| Paths to a Healthier Pinellas Conference| ©2014 YMCA of the USA</a:t>
            </a:r>
          </a:p>
        </p:txBody>
      </p:sp>
      <p:sp>
        <p:nvSpPr>
          <p:cNvPr id="12" name="Footer Placeholder 2"/>
          <p:cNvSpPr>
            <a:spLocks noGrp="1"/>
          </p:cNvSpPr>
          <p:nvPr>
            <p:ph type="ftr" sz="quarter" idx="11"/>
          </p:nvPr>
        </p:nvSpPr>
        <p:spPr>
          <a:xfrm>
            <a:off x="568325" y="6356350"/>
            <a:ext cx="8137525" cy="287338"/>
          </a:xfrm>
        </p:spPr>
        <p:txBody>
          <a:bodyPr/>
          <a:lstStyle/>
          <a:p>
            <a:pPr>
              <a:defRPr/>
            </a:pPr>
            <a:r>
              <a:rPr lang="en-US">
                <a:solidFill>
                  <a:srgbClr val="464847"/>
                </a:solidFill>
              </a:rPr>
              <a:t>|HEPA Practices &amp; Policies| © 2015 YMCA of the USA</a:t>
            </a:r>
            <a:endParaRPr lang="en-US" dirty="0">
              <a:solidFill>
                <a:srgbClr val="464847"/>
              </a:solidFill>
            </a:endParaRPr>
          </a:p>
        </p:txBody>
      </p:sp>
      <p:sp>
        <p:nvSpPr>
          <p:cNvPr id="2" name="TextBox 1"/>
          <p:cNvSpPr txBox="1"/>
          <p:nvPr/>
        </p:nvSpPr>
        <p:spPr>
          <a:xfrm>
            <a:off x="385690" y="888267"/>
            <a:ext cx="5361132" cy="2031325"/>
          </a:xfrm>
          <a:prstGeom prst="rect">
            <a:avLst/>
          </a:prstGeom>
          <a:noFill/>
        </p:spPr>
        <p:txBody>
          <a:bodyPr wrap="square" rtlCol="0">
            <a:spAutoFit/>
          </a:bodyPr>
          <a:lstStyle/>
          <a:p>
            <a:pPr eaLnBrk="1" hangingPunct="1">
              <a:spcBef>
                <a:spcPct val="50000"/>
              </a:spcBef>
            </a:pPr>
            <a:r>
              <a:rPr lang="en-US" altLang="en-US" sz="1800" b="1" dirty="0" smtClean="0">
                <a:solidFill>
                  <a:srgbClr val="000000"/>
                </a:solidFill>
              </a:rPr>
              <a:t>Legislation</a:t>
            </a:r>
            <a:endParaRPr lang="en-US" sz="1800" b="1" dirty="0">
              <a:solidFill>
                <a:srgbClr val="92278F"/>
              </a:solidFill>
            </a:endParaRPr>
          </a:p>
          <a:p>
            <a:pPr marL="285750" indent="-285750" eaLnBrk="1" hangingPunct="1">
              <a:spcBef>
                <a:spcPct val="50000"/>
              </a:spcBef>
              <a:buFont typeface="Arial" pitchFamily="34" charset="0"/>
              <a:buChar char="•"/>
            </a:pPr>
            <a:r>
              <a:rPr lang="en-US" sz="1800" kern="0" dirty="0" smtClean="0">
                <a:solidFill>
                  <a:srgbClr val="464847"/>
                </a:solidFill>
                <a:latin typeface="Verdana"/>
                <a:cs typeface="+mn-cs"/>
              </a:rPr>
              <a:t>H.B. No. 1172 would establish a program to recognize </a:t>
            </a:r>
            <a:r>
              <a:rPr lang="en-US" sz="1800" kern="0" dirty="0">
                <a:solidFill>
                  <a:srgbClr val="464847"/>
                </a:solidFill>
                <a:latin typeface="Verdana"/>
                <a:cs typeface="+mn-cs"/>
              </a:rPr>
              <a:t>before-school </a:t>
            </a:r>
            <a:r>
              <a:rPr lang="en-US" sz="1800" kern="0" dirty="0" smtClean="0">
                <a:solidFill>
                  <a:srgbClr val="464847"/>
                </a:solidFill>
                <a:latin typeface="Verdana"/>
                <a:cs typeface="+mn-cs"/>
              </a:rPr>
              <a:t>and after-school </a:t>
            </a:r>
            <a:r>
              <a:rPr lang="en-US" sz="1800" kern="0" dirty="0">
                <a:solidFill>
                  <a:srgbClr val="464847"/>
                </a:solidFill>
                <a:latin typeface="Verdana"/>
                <a:cs typeface="+mn-cs"/>
              </a:rPr>
              <a:t>programs that promote healthy eating and </a:t>
            </a:r>
            <a:r>
              <a:rPr lang="en-US" sz="1800" kern="0" dirty="0" smtClean="0">
                <a:solidFill>
                  <a:srgbClr val="464847"/>
                </a:solidFill>
                <a:latin typeface="Verdana"/>
                <a:cs typeface="+mn-cs"/>
              </a:rPr>
              <a:t>physical activity</a:t>
            </a:r>
            <a:r>
              <a:rPr lang="en-US" sz="1800" kern="0" dirty="0">
                <a:solidFill>
                  <a:srgbClr val="464847"/>
                </a:solidFill>
                <a:latin typeface="Verdana"/>
                <a:cs typeface="+mn-cs"/>
              </a:rPr>
              <a:t>.  </a:t>
            </a:r>
            <a:endParaRPr lang="en-US" sz="1800" kern="0" dirty="0" smtClean="0">
              <a:solidFill>
                <a:srgbClr val="464847"/>
              </a:solidFill>
              <a:latin typeface="Verdana"/>
              <a:cs typeface="+mn-cs"/>
            </a:endParaRPr>
          </a:p>
          <a:p>
            <a:pPr marL="285750" indent="-285750" eaLnBrk="1" hangingPunct="1">
              <a:spcBef>
                <a:spcPct val="50000"/>
              </a:spcBef>
              <a:buFont typeface="Arial" pitchFamily="34" charset="0"/>
              <a:buChar char="•"/>
            </a:pPr>
            <a:endParaRPr lang="en-US" sz="1800" b="1" kern="0" dirty="0">
              <a:solidFill>
                <a:srgbClr val="464847"/>
              </a:solidFill>
              <a:latin typeface="Verdana"/>
              <a:cs typeface="+mn-cs"/>
            </a:endParaRPr>
          </a:p>
        </p:txBody>
      </p:sp>
    </p:spTree>
    <p:extLst>
      <p:ext uri="{BB962C8B-B14F-4D97-AF65-F5344CB8AC3E}">
        <p14:creationId xmlns:p14="http://schemas.microsoft.com/office/powerpoint/2010/main" val="34730800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ys </a:t>
            </a:r>
            <a:r>
              <a:rPr lang="en-US" sz="2400" dirty="0"/>
              <a:t>in states that receive sphc funding meet a higher % of hepa standards than those in states without </a:t>
            </a:r>
            <a:r>
              <a:rPr lang="en-US" sz="2400" dirty="0" smtClean="0"/>
              <a:t>funding</a:t>
            </a:r>
            <a:endParaRPr lang="en-US" sz="2400"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a:solidFill>
                  <a:srgbClr val="464847"/>
                </a:solidFill>
              </a:rPr>
              <a:pPr>
                <a:defRPr/>
              </a:pPr>
              <a:t>39</a:t>
            </a:fld>
            <a:endParaRPr lang="en-US" dirty="0">
              <a:solidFill>
                <a:srgbClr val="464847"/>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9749119"/>
              </p:ext>
            </p:extLst>
          </p:nvPr>
        </p:nvGraphicFramePr>
        <p:xfrm>
          <a:off x="344383" y="1947553"/>
          <a:ext cx="8407731" cy="447217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p:cNvSpPr txBox="1"/>
          <p:nvPr/>
        </p:nvSpPr>
        <p:spPr>
          <a:xfrm>
            <a:off x="2113808" y="3843152"/>
            <a:ext cx="729291" cy="1989116"/>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rgbClr val="FFFFFF"/>
                </a:solidFill>
              </a:rPr>
              <a:t>Not SPHC  (n=46)</a:t>
            </a:r>
            <a:endParaRPr lang="en-US" sz="1600" b="1" dirty="0">
              <a:solidFill>
                <a:srgbClr val="FFFFFF"/>
              </a:solidFill>
            </a:endParaRPr>
          </a:p>
        </p:txBody>
      </p:sp>
      <p:sp>
        <p:nvSpPr>
          <p:cNvPr id="18" name="TextBox 1"/>
          <p:cNvSpPr txBox="1"/>
          <p:nvPr/>
        </p:nvSpPr>
        <p:spPr>
          <a:xfrm>
            <a:off x="3158833" y="4689268"/>
            <a:ext cx="736274" cy="1143000"/>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rgbClr val="FFFFFF"/>
                </a:solidFill>
              </a:rPr>
              <a:t>SPHC </a:t>
            </a:r>
          </a:p>
          <a:p>
            <a:r>
              <a:rPr lang="en-US" sz="1600" b="1" dirty="0" smtClean="0">
                <a:solidFill>
                  <a:srgbClr val="FFFFFF"/>
                </a:solidFill>
              </a:rPr>
              <a:t>(n=37)</a:t>
            </a:r>
            <a:endParaRPr lang="en-US" sz="1600" b="1" dirty="0">
              <a:solidFill>
                <a:srgbClr val="FFFFFF"/>
              </a:solidFill>
            </a:endParaRPr>
          </a:p>
        </p:txBody>
      </p:sp>
      <p:sp>
        <p:nvSpPr>
          <p:cNvPr id="19" name="TextBox 1"/>
          <p:cNvSpPr txBox="1"/>
          <p:nvPr/>
        </p:nvSpPr>
        <p:spPr>
          <a:xfrm>
            <a:off x="5842659" y="4229099"/>
            <a:ext cx="688769" cy="1603169"/>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rgbClr val="FFFFFF"/>
                </a:solidFill>
              </a:rPr>
              <a:t>Not SPHC (n=50)</a:t>
            </a:r>
            <a:endParaRPr lang="en-US" sz="1600" b="1" dirty="0">
              <a:solidFill>
                <a:srgbClr val="FFFFFF"/>
              </a:solidFill>
            </a:endParaRPr>
          </a:p>
          <a:p>
            <a:endParaRPr lang="en-US" sz="1600" b="1" dirty="0">
              <a:solidFill>
                <a:srgbClr val="FFFFFF"/>
              </a:solidFill>
            </a:endParaRPr>
          </a:p>
        </p:txBody>
      </p:sp>
      <p:sp>
        <p:nvSpPr>
          <p:cNvPr id="20" name="TextBox 1"/>
          <p:cNvSpPr txBox="1"/>
          <p:nvPr/>
        </p:nvSpPr>
        <p:spPr>
          <a:xfrm>
            <a:off x="6943104" y="4689268"/>
            <a:ext cx="668979" cy="1143000"/>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rgbClr val="FFFFFF"/>
                </a:solidFill>
              </a:rPr>
              <a:t>SPHC (n=55)</a:t>
            </a:r>
            <a:endParaRPr lang="en-US" sz="1600" b="1" dirty="0">
              <a:solidFill>
                <a:srgbClr val="FFFFFF"/>
              </a:solidFill>
            </a:endParaRPr>
          </a:p>
        </p:txBody>
      </p:sp>
      <p:sp>
        <p:nvSpPr>
          <p:cNvPr id="21" name="Footer Placeholder 4"/>
          <p:cNvSpPr>
            <a:spLocks noGrp="1"/>
          </p:cNvSpPr>
          <p:nvPr>
            <p:ph type="ftr" sz="quarter" idx="11"/>
          </p:nvPr>
        </p:nvSpPr>
        <p:spPr>
          <a:xfrm>
            <a:off x="568325" y="6356350"/>
            <a:ext cx="8118475" cy="287338"/>
          </a:xfrm>
        </p:spPr>
        <p:txBody>
          <a:bodyPr/>
          <a:lstStyle/>
          <a:p>
            <a:pPr>
              <a:defRPr/>
            </a:pPr>
            <a:r>
              <a:rPr lang="en-US" dirty="0">
                <a:solidFill>
                  <a:srgbClr val="464847"/>
                </a:solidFill>
              </a:rPr>
              <a:t>| 2014 YMCA of the USA</a:t>
            </a:r>
          </a:p>
        </p:txBody>
      </p:sp>
      <p:sp>
        <p:nvSpPr>
          <p:cNvPr id="22" name="TextBox 21"/>
          <p:cNvSpPr txBox="1"/>
          <p:nvPr/>
        </p:nvSpPr>
        <p:spPr>
          <a:xfrm>
            <a:off x="2244436" y="2392279"/>
            <a:ext cx="1068776" cy="369332"/>
          </a:xfrm>
          <a:prstGeom prst="rect">
            <a:avLst/>
          </a:prstGeom>
          <a:noFill/>
        </p:spPr>
        <p:txBody>
          <a:bodyPr wrap="square" rtlCol="0">
            <a:spAutoFit/>
          </a:bodyPr>
          <a:lstStyle/>
          <a:p>
            <a:r>
              <a:rPr lang="en-US" sz="1800" dirty="0" smtClean="0">
                <a:solidFill>
                  <a:srgbClr val="000000"/>
                </a:solidFill>
                <a:latin typeface="Verdana"/>
              </a:rPr>
              <a:t>p=0.02</a:t>
            </a:r>
            <a:endParaRPr lang="en-US" sz="1800" dirty="0">
              <a:solidFill>
                <a:srgbClr val="000000"/>
              </a:solidFill>
              <a:latin typeface="Verdana"/>
            </a:endParaRPr>
          </a:p>
        </p:txBody>
      </p:sp>
      <p:sp>
        <p:nvSpPr>
          <p:cNvPr id="23" name="TextBox 11"/>
          <p:cNvSpPr txBox="1"/>
          <p:nvPr/>
        </p:nvSpPr>
        <p:spPr>
          <a:xfrm>
            <a:off x="6092040" y="2392279"/>
            <a:ext cx="1266699"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rgbClr val="000000"/>
                </a:solidFill>
              </a:rPr>
              <a:t>p&lt;0.001</a:t>
            </a:r>
            <a:endParaRPr lang="en-US" sz="1800" dirty="0">
              <a:solidFill>
                <a:srgbClr val="000000"/>
              </a:solidFill>
            </a:endParaRPr>
          </a:p>
        </p:txBody>
      </p:sp>
    </p:spTree>
    <p:extLst>
      <p:ext uri="{BB962C8B-B14F-4D97-AF65-F5344CB8AC3E}">
        <p14:creationId xmlns:p14="http://schemas.microsoft.com/office/powerpoint/2010/main" val="23184189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325955" y="895080"/>
            <a:ext cx="7637657" cy="1255672"/>
            <a:chOff x="1336577" y="828675"/>
            <a:chExt cx="7637657" cy="1255672"/>
          </a:xfrm>
        </p:grpSpPr>
        <p:pic>
          <p:nvPicPr>
            <p:cNvPr id="44" name="Picture 4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6577" y="828675"/>
              <a:ext cx="7637657" cy="1255672"/>
            </a:xfrm>
            <a:prstGeom prst="rect">
              <a:avLst/>
            </a:prstGeom>
          </p:spPr>
        </p:pic>
        <p:sp>
          <p:nvSpPr>
            <p:cNvPr id="45" name="TextBox 44"/>
            <p:cNvSpPr txBox="1"/>
            <p:nvPr/>
          </p:nvSpPr>
          <p:spPr bwMode="auto">
            <a:xfrm>
              <a:off x="1667669" y="1727558"/>
              <a:ext cx="1014412" cy="297734"/>
            </a:xfrm>
            <a:prstGeom prst="rect">
              <a:avLst/>
            </a:prstGeom>
            <a:noFill/>
          </p:spPr>
          <p:txBody>
            <a:bodyPr lIns="0" tIns="0" rIns="0" bIns="0" anchor="ctr" anchorCtr="1">
              <a:spAutoFit/>
            </a:bodyPr>
            <a:lstStyle/>
            <a:p>
              <a:pPr algn="ctr">
                <a:defRPr/>
              </a:pPr>
              <a:r>
                <a:rPr lang="en-US" sz="900" spc="-20" dirty="0">
                  <a:solidFill>
                    <a:srgbClr val="FFFFFF"/>
                  </a:solidFill>
                  <a:latin typeface="Verdana"/>
                </a:rPr>
                <a:t>Impacting</a:t>
              </a:r>
            </a:p>
            <a:p>
              <a:pPr algn="ctr">
                <a:defRPr/>
              </a:pPr>
              <a:r>
                <a:rPr lang="en-US" sz="1000" b="1" spc="-20" dirty="0">
                  <a:solidFill>
                    <a:srgbClr val="FFFFFF"/>
                  </a:solidFill>
                  <a:latin typeface="Verdana"/>
                </a:rPr>
                <a:t>INDIVIDUALS</a:t>
              </a:r>
            </a:p>
          </p:txBody>
        </p:sp>
        <p:sp>
          <p:nvSpPr>
            <p:cNvPr id="46" name="TextBox 45"/>
            <p:cNvSpPr txBox="1"/>
            <p:nvPr/>
          </p:nvSpPr>
          <p:spPr bwMode="auto">
            <a:xfrm>
              <a:off x="4286250" y="1727558"/>
              <a:ext cx="1381124" cy="297734"/>
            </a:xfrm>
            <a:prstGeom prst="rect">
              <a:avLst/>
            </a:prstGeom>
            <a:noFill/>
          </p:spPr>
          <p:txBody>
            <a:bodyPr lIns="0" tIns="0" rIns="0" bIns="0" anchor="ctr" anchorCtr="1">
              <a:spAutoFit/>
            </a:bodyPr>
            <a:lstStyle/>
            <a:p>
              <a:pPr algn="ctr">
                <a:defRPr/>
              </a:pPr>
              <a:r>
                <a:rPr lang="en-US" sz="900" spc="-20" dirty="0">
                  <a:solidFill>
                    <a:srgbClr val="FFFFFF"/>
                  </a:solidFill>
                  <a:latin typeface="Verdana"/>
                </a:rPr>
                <a:t>Impacting</a:t>
              </a:r>
            </a:p>
            <a:p>
              <a:pPr algn="ctr">
                <a:defRPr/>
              </a:pPr>
              <a:r>
                <a:rPr lang="en-US" sz="1000" b="1" spc="-20" dirty="0">
                  <a:solidFill>
                    <a:srgbClr val="FFFFFF"/>
                  </a:solidFill>
                  <a:latin typeface="Verdana"/>
                </a:rPr>
                <a:t>ORGANIZATIONS</a:t>
              </a:r>
            </a:p>
          </p:txBody>
        </p:sp>
        <p:sp>
          <p:nvSpPr>
            <p:cNvPr id="47" name="TextBox 46"/>
            <p:cNvSpPr txBox="1"/>
            <p:nvPr/>
          </p:nvSpPr>
          <p:spPr bwMode="auto">
            <a:xfrm>
              <a:off x="6136481" y="1727558"/>
              <a:ext cx="1177925" cy="297734"/>
            </a:xfrm>
            <a:prstGeom prst="rect">
              <a:avLst/>
            </a:prstGeom>
            <a:noFill/>
          </p:spPr>
          <p:txBody>
            <a:bodyPr lIns="0" tIns="0" rIns="0" bIns="0" anchor="ctr" anchorCtr="1">
              <a:spAutoFit/>
            </a:bodyPr>
            <a:lstStyle/>
            <a:p>
              <a:pPr algn="ctr">
                <a:defRPr/>
              </a:pPr>
              <a:r>
                <a:rPr lang="en-US" sz="900" spc="-20" dirty="0">
                  <a:solidFill>
                    <a:srgbClr val="FFFFFF"/>
                  </a:solidFill>
                  <a:latin typeface="Verdana"/>
                </a:rPr>
                <a:t>Impacting </a:t>
              </a:r>
              <a:r>
                <a:rPr lang="en-US" sz="1000" b="1" spc="-20" dirty="0">
                  <a:solidFill>
                    <a:srgbClr val="FFFFFF"/>
                  </a:solidFill>
                  <a:latin typeface="Verdana"/>
                </a:rPr>
                <a:t>COMMUNITIES</a:t>
              </a:r>
            </a:p>
          </p:txBody>
        </p:sp>
        <p:sp>
          <p:nvSpPr>
            <p:cNvPr id="48" name="TextBox 47"/>
            <p:cNvSpPr txBox="1"/>
            <p:nvPr/>
          </p:nvSpPr>
          <p:spPr bwMode="auto">
            <a:xfrm>
              <a:off x="7708900" y="1727558"/>
              <a:ext cx="760413" cy="297734"/>
            </a:xfrm>
            <a:prstGeom prst="rect">
              <a:avLst/>
            </a:prstGeom>
            <a:noFill/>
          </p:spPr>
          <p:txBody>
            <a:bodyPr lIns="0" tIns="0" rIns="0" bIns="0" anchor="ctr" anchorCtr="1">
              <a:spAutoFit/>
            </a:bodyPr>
            <a:lstStyle/>
            <a:p>
              <a:pPr algn="ctr">
                <a:defRPr/>
              </a:pPr>
              <a:r>
                <a:rPr lang="en-US" sz="900" spc="-20" dirty="0">
                  <a:solidFill>
                    <a:srgbClr val="FFFFFF"/>
                  </a:solidFill>
                  <a:latin typeface="Verdana"/>
                </a:rPr>
                <a:t>Impacting </a:t>
              </a:r>
            </a:p>
            <a:p>
              <a:pPr algn="ctr">
                <a:defRPr/>
              </a:pPr>
              <a:r>
                <a:rPr lang="en-US" sz="1000" b="1" spc="-20" dirty="0">
                  <a:solidFill>
                    <a:srgbClr val="FFFFFF"/>
                  </a:solidFill>
                  <a:latin typeface="Verdana"/>
                </a:rPr>
                <a:t>SOCIETY</a:t>
              </a:r>
            </a:p>
          </p:txBody>
        </p:sp>
        <p:sp>
          <p:nvSpPr>
            <p:cNvPr id="49" name="TextBox 48"/>
            <p:cNvSpPr txBox="1"/>
            <p:nvPr/>
          </p:nvSpPr>
          <p:spPr bwMode="auto">
            <a:xfrm>
              <a:off x="2930525" y="1727559"/>
              <a:ext cx="836612" cy="297734"/>
            </a:xfrm>
            <a:prstGeom prst="rect">
              <a:avLst/>
            </a:prstGeom>
            <a:noFill/>
          </p:spPr>
          <p:txBody>
            <a:bodyPr lIns="0" tIns="0" rIns="0" bIns="0" anchor="ctr" anchorCtr="1">
              <a:spAutoFit/>
            </a:bodyPr>
            <a:lstStyle/>
            <a:p>
              <a:pPr algn="ctr">
                <a:defRPr/>
              </a:pPr>
              <a:r>
                <a:rPr lang="en-US" sz="900" spc="-20" dirty="0">
                  <a:solidFill>
                    <a:srgbClr val="FFFFFF"/>
                  </a:solidFill>
                  <a:latin typeface="Verdana"/>
                </a:rPr>
                <a:t>Impacting</a:t>
              </a:r>
            </a:p>
            <a:p>
              <a:pPr algn="ctr">
                <a:defRPr/>
              </a:pPr>
              <a:r>
                <a:rPr lang="en-US" sz="1000" b="1" spc="-20" dirty="0">
                  <a:solidFill>
                    <a:srgbClr val="FFFFFF"/>
                  </a:solidFill>
                  <a:latin typeface="Verdana"/>
                </a:rPr>
                <a:t>FAMILIES</a:t>
              </a:r>
            </a:p>
          </p:txBody>
        </p:sp>
      </p:grpSp>
      <p:sp>
        <p:nvSpPr>
          <p:cNvPr id="10" name="Rectangle 9"/>
          <p:cNvSpPr/>
          <p:nvPr/>
        </p:nvSpPr>
        <p:spPr bwMode="auto">
          <a:xfrm rot="10800000">
            <a:off x="1327704" y="2150747"/>
            <a:ext cx="7585566" cy="4180271"/>
          </a:xfrm>
          <a:prstGeom prst="rect">
            <a:avLst/>
          </a:prstGeom>
          <a:noFill/>
          <a:ln w="3175">
            <a:solidFill>
              <a:schemeClr val="tx2">
                <a:lumMod val="60000"/>
                <a:lumOff val="40000"/>
              </a:schemeClr>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335" tIns="45669" rIns="91335" bIns="45669" numCol="1" rtlCol="0" anchor="t" anchorCtr="0" compatLnSpc="1">
            <a:prstTxWarp prst="textNoShape">
              <a:avLst/>
            </a:prstTxWarp>
          </a:bodyPr>
          <a:lstStyle/>
          <a:p>
            <a:pPr defTabSz="913359"/>
            <a:endParaRPr lang="en-US" dirty="0">
              <a:solidFill>
                <a:srgbClr val="000000"/>
              </a:solidFill>
            </a:endParaRPr>
          </a:p>
        </p:txBody>
      </p:sp>
      <p:sp>
        <p:nvSpPr>
          <p:cNvPr id="13" name="Rectangle 12"/>
          <p:cNvSpPr/>
          <p:nvPr/>
        </p:nvSpPr>
        <p:spPr bwMode="auto">
          <a:xfrm>
            <a:off x="3096373" y="5441858"/>
            <a:ext cx="793738" cy="28355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Childhood Obesity</a:t>
            </a:r>
          </a:p>
        </p:txBody>
      </p:sp>
      <p:sp>
        <p:nvSpPr>
          <p:cNvPr id="14" name="Rectangle 13"/>
          <p:cNvSpPr/>
          <p:nvPr/>
        </p:nvSpPr>
        <p:spPr bwMode="auto">
          <a:xfrm>
            <a:off x="1630844" y="2708666"/>
            <a:ext cx="1061148" cy="14177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Group Exercise</a:t>
            </a:r>
          </a:p>
        </p:txBody>
      </p:sp>
      <p:sp>
        <p:nvSpPr>
          <p:cNvPr id="17" name="Rectangle 16"/>
          <p:cNvSpPr/>
          <p:nvPr/>
        </p:nvSpPr>
        <p:spPr bwMode="auto">
          <a:xfrm>
            <a:off x="2892268" y="2775340"/>
            <a:ext cx="914400" cy="14177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Family Camp</a:t>
            </a:r>
          </a:p>
        </p:txBody>
      </p:sp>
      <p:sp>
        <p:nvSpPr>
          <p:cNvPr id="19" name="Rectangle 18"/>
          <p:cNvSpPr/>
          <p:nvPr/>
        </p:nvSpPr>
        <p:spPr bwMode="auto">
          <a:xfrm>
            <a:off x="2205587" y="2531737"/>
            <a:ext cx="1193682" cy="14177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Wellness Centers</a:t>
            </a:r>
          </a:p>
        </p:txBody>
      </p:sp>
      <p:sp>
        <p:nvSpPr>
          <p:cNvPr id="20" name="Rectangle 19"/>
          <p:cNvSpPr/>
          <p:nvPr/>
        </p:nvSpPr>
        <p:spPr bwMode="auto">
          <a:xfrm>
            <a:off x="2808816" y="3003253"/>
            <a:ext cx="1081295" cy="28355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Adventure Guides</a:t>
            </a:r>
          </a:p>
        </p:txBody>
      </p:sp>
      <p:sp>
        <p:nvSpPr>
          <p:cNvPr id="21" name="Rectangle 20"/>
          <p:cNvSpPr/>
          <p:nvPr/>
        </p:nvSpPr>
        <p:spPr bwMode="auto">
          <a:xfrm>
            <a:off x="1704218" y="2918829"/>
            <a:ext cx="914400" cy="14177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Youth Sports</a:t>
            </a:r>
          </a:p>
        </p:txBody>
      </p:sp>
      <p:sp>
        <p:nvSpPr>
          <p:cNvPr id="22" name="Rectangle 21"/>
          <p:cNvSpPr/>
          <p:nvPr/>
        </p:nvSpPr>
        <p:spPr bwMode="auto">
          <a:xfrm>
            <a:off x="1564577" y="3122988"/>
            <a:ext cx="1193682" cy="14177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Swim Lessons</a:t>
            </a:r>
          </a:p>
        </p:txBody>
      </p:sp>
      <p:sp>
        <p:nvSpPr>
          <p:cNvPr id="24" name="Rectangle 23"/>
          <p:cNvSpPr/>
          <p:nvPr/>
        </p:nvSpPr>
        <p:spPr bwMode="auto">
          <a:xfrm>
            <a:off x="4165491" y="2741595"/>
            <a:ext cx="845768" cy="56711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Policies Promoting </a:t>
            </a:r>
            <a:r>
              <a:rPr lang="en-US" sz="900" b="1" spc="-20" dirty="0" smtClean="0">
                <a:solidFill>
                  <a:srgbClr val="464847">
                    <a:lumMod val="75000"/>
                  </a:srgbClr>
                </a:solidFill>
                <a:latin typeface="Verdana" pitchFamily="64" charset="0"/>
                <a:ea typeface="ＭＳ Ｐゴシック" pitchFamily="64" charset="-128"/>
                <a:cs typeface="ＭＳ Ｐゴシック" pitchFamily="64" charset="-128"/>
              </a:rPr>
              <a:t>Healthy </a:t>
            </a:r>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Eating</a:t>
            </a:r>
          </a:p>
        </p:txBody>
      </p:sp>
      <p:sp>
        <p:nvSpPr>
          <p:cNvPr id="25" name="Rectangle 24"/>
          <p:cNvSpPr/>
          <p:nvPr/>
        </p:nvSpPr>
        <p:spPr bwMode="auto">
          <a:xfrm>
            <a:off x="5015033" y="2741595"/>
            <a:ext cx="814852" cy="56711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Policies Promoting Physical Activity</a:t>
            </a:r>
          </a:p>
        </p:txBody>
      </p:sp>
      <p:sp>
        <p:nvSpPr>
          <p:cNvPr id="29" name="Rectangle 28"/>
          <p:cNvSpPr/>
          <p:nvPr/>
        </p:nvSpPr>
        <p:spPr bwMode="auto">
          <a:xfrm>
            <a:off x="6077101" y="2417318"/>
            <a:ext cx="1318411" cy="14177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Built Environment</a:t>
            </a:r>
          </a:p>
        </p:txBody>
      </p:sp>
      <p:sp>
        <p:nvSpPr>
          <p:cNvPr id="30" name="Rectangle 29"/>
          <p:cNvSpPr/>
          <p:nvPr/>
        </p:nvSpPr>
        <p:spPr bwMode="auto">
          <a:xfrm>
            <a:off x="6111896" y="2717743"/>
            <a:ext cx="1248837" cy="28355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Access to Fresh Fruits &amp; Veggies</a:t>
            </a:r>
          </a:p>
        </p:txBody>
      </p:sp>
      <p:sp>
        <p:nvSpPr>
          <p:cNvPr id="31" name="Rectangle 30"/>
          <p:cNvSpPr/>
          <p:nvPr/>
        </p:nvSpPr>
        <p:spPr bwMode="auto">
          <a:xfrm>
            <a:off x="5978031" y="3224116"/>
            <a:ext cx="880615" cy="28355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P.E. in Schools</a:t>
            </a:r>
          </a:p>
        </p:txBody>
      </p:sp>
      <p:sp>
        <p:nvSpPr>
          <p:cNvPr id="32" name="Rectangle 31"/>
          <p:cNvSpPr/>
          <p:nvPr/>
        </p:nvSpPr>
        <p:spPr bwMode="auto">
          <a:xfrm>
            <a:off x="7491622" y="2412400"/>
            <a:ext cx="1391063" cy="56711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Economic Incentives and Disincentives (taxation or subsidies)</a:t>
            </a:r>
          </a:p>
        </p:txBody>
      </p:sp>
      <p:grpSp>
        <p:nvGrpSpPr>
          <p:cNvPr id="37" name="Group 36"/>
          <p:cNvGrpSpPr/>
          <p:nvPr/>
        </p:nvGrpSpPr>
        <p:grpSpPr>
          <a:xfrm>
            <a:off x="180664" y="2219305"/>
            <a:ext cx="1080028" cy="4169714"/>
            <a:chOff x="111089" y="2362198"/>
            <a:chExt cx="1080028" cy="3638570"/>
          </a:xfrm>
        </p:grpSpPr>
        <p:pic>
          <p:nvPicPr>
            <p:cNvPr id="38" name="Picture 8" descr="C:\Documents and Settings\3981KarabenickR\My Documents\Activate America\Health Innovation At the Y\Left-Side-Graphic.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090" y="2362198"/>
              <a:ext cx="1080027" cy="3638570"/>
            </a:xfrm>
            <a:prstGeom prst="rect">
              <a:avLst/>
            </a:prstGeom>
            <a:noFill/>
          </p:spPr>
        </p:pic>
        <p:sp>
          <p:nvSpPr>
            <p:cNvPr id="39" name="TextBox 38"/>
            <p:cNvSpPr txBox="1"/>
            <p:nvPr/>
          </p:nvSpPr>
          <p:spPr>
            <a:xfrm>
              <a:off x="111089" y="2746299"/>
              <a:ext cx="1080028" cy="537143"/>
            </a:xfrm>
            <a:prstGeom prst="rect">
              <a:avLst/>
            </a:prstGeom>
            <a:noFill/>
          </p:spPr>
          <p:txBody>
            <a:bodyPr wrap="square" lIns="0" tIns="0" rIns="0" bIns="0" rtlCol="0" anchor="ctr" anchorCtr="1">
              <a:spAutoFit/>
            </a:bodyPr>
            <a:lstStyle/>
            <a:p>
              <a:pPr algn="ctr">
                <a:lnSpc>
                  <a:spcPts val="1200"/>
                </a:lnSpc>
              </a:pPr>
              <a:r>
                <a:rPr lang="en-US" sz="900" spc="-20" dirty="0">
                  <a:solidFill>
                    <a:srgbClr val="FFFFFF"/>
                  </a:solidFill>
                  <a:latin typeface="Verdana"/>
                </a:rPr>
                <a:t>To </a:t>
              </a:r>
              <a:endParaRPr lang="en-US" sz="1000" spc="-20" dirty="0">
                <a:solidFill>
                  <a:srgbClr val="FFFFFF"/>
                </a:solidFill>
                <a:latin typeface="Verdana"/>
              </a:endParaRPr>
            </a:p>
            <a:p>
              <a:pPr algn="ctr">
                <a:lnSpc>
                  <a:spcPts val="1200"/>
                </a:lnSpc>
              </a:pPr>
              <a:r>
                <a:rPr lang="en-US" sz="1000" b="1" spc="-20" dirty="0">
                  <a:solidFill>
                    <a:srgbClr val="FFFFFF"/>
                  </a:solidFill>
                  <a:latin typeface="Verdana"/>
                </a:rPr>
                <a:t>PROMOTE WELLNESS</a:t>
              </a:r>
            </a:p>
            <a:p>
              <a:pPr algn="ctr">
                <a:lnSpc>
                  <a:spcPts val="1200"/>
                </a:lnSpc>
              </a:pPr>
              <a:r>
                <a:rPr lang="en-US" sz="1000" b="1" spc="-20" dirty="0">
                  <a:solidFill>
                    <a:srgbClr val="FFFFFF"/>
                  </a:solidFill>
                  <a:latin typeface="Verdana"/>
                </a:rPr>
                <a:t> </a:t>
              </a:r>
              <a:r>
                <a:rPr lang="en-US" sz="900" spc="-20" dirty="0">
                  <a:solidFill>
                    <a:srgbClr val="FFFFFF"/>
                  </a:solidFill>
                  <a:latin typeface="Verdana"/>
                </a:rPr>
                <a:t>(Primary)</a:t>
              </a:r>
            </a:p>
          </p:txBody>
        </p:sp>
        <p:sp>
          <p:nvSpPr>
            <p:cNvPr id="40" name="TextBox 39"/>
            <p:cNvSpPr txBox="1"/>
            <p:nvPr/>
          </p:nvSpPr>
          <p:spPr>
            <a:xfrm>
              <a:off x="111090" y="5174258"/>
              <a:ext cx="1080026" cy="537143"/>
            </a:xfrm>
            <a:prstGeom prst="rect">
              <a:avLst/>
            </a:prstGeom>
            <a:noFill/>
          </p:spPr>
          <p:txBody>
            <a:bodyPr wrap="square" lIns="0" tIns="0" rIns="0" bIns="0" rtlCol="0" anchor="ctr" anchorCtr="1">
              <a:spAutoFit/>
            </a:bodyPr>
            <a:lstStyle/>
            <a:p>
              <a:pPr algn="ctr">
                <a:lnSpc>
                  <a:spcPts val="1200"/>
                </a:lnSpc>
              </a:pPr>
              <a:r>
                <a:rPr lang="en-US" sz="900" spc="-20" dirty="0">
                  <a:solidFill>
                    <a:srgbClr val="FFFFFF"/>
                  </a:solidFill>
                  <a:latin typeface="Verdana"/>
                </a:rPr>
                <a:t>To </a:t>
              </a:r>
              <a:endParaRPr lang="en-US" sz="1000" spc="-20" dirty="0">
                <a:solidFill>
                  <a:srgbClr val="FFFFFF"/>
                </a:solidFill>
                <a:latin typeface="Verdana"/>
              </a:endParaRPr>
            </a:p>
            <a:p>
              <a:pPr algn="ctr">
                <a:lnSpc>
                  <a:spcPts val="1200"/>
                </a:lnSpc>
              </a:pPr>
              <a:r>
                <a:rPr lang="en-US" sz="1000" b="1" spc="-20" dirty="0">
                  <a:solidFill>
                    <a:srgbClr val="FFFFFF"/>
                  </a:solidFill>
                  <a:latin typeface="Verdana"/>
                </a:rPr>
                <a:t>RECLAIM</a:t>
              </a:r>
            </a:p>
            <a:p>
              <a:pPr algn="ctr">
                <a:lnSpc>
                  <a:spcPts val="1200"/>
                </a:lnSpc>
              </a:pPr>
              <a:r>
                <a:rPr lang="en-US" sz="1000" b="1" spc="-20" dirty="0">
                  <a:solidFill>
                    <a:srgbClr val="FFFFFF"/>
                  </a:solidFill>
                  <a:latin typeface="Verdana"/>
                </a:rPr>
                <a:t>HEALTH</a:t>
              </a:r>
            </a:p>
            <a:p>
              <a:pPr algn="ctr">
                <a:lnSpc>
                  <a:spcPts val="1200"/>
                </a:lnSpc>
              </a:pPr>
              <a:r>
                <a:rPr lang="en-US" sz="900" spc="-20" dirty="0">
                  <a:solidFill>
                    <a:srgbClr val="FFFFFF"/>
                  </a:solidFill>
                  <a:latin typeface="Verdana"/>
                </a:rPr>
                <a:t>(Tertiary)</a:t>
              </a:r>
            </a:p>
          </p:txBody>
        </p:sp>
        <p:sp>
          <p:nvSpPr>
            <p:cNvPr id="41" name="TextBox 40"/>
            <p:cNvSpPr txBox="1"/>
            <p:nvPr/>
          </p:nvSpPr>
          <p:spPr>
            <a:xfrm>
              <a:off x="111090" y="3912913"/>
              <a:ext cx="1080027" cy="537143"/>
            </a:xfrm>
            <a:prstGeom prst="rect">
              <a:avLst/>
            </a:prstGeom>
            <a:noFill/>
          </p:spPr>
          <p:txBody>
            <a:bodyPr wrap="square" lIns="0" tIns="0" rIns="0" bIns="0" rtlCol="0" anchor="ctr" anchorCtr="1">
              <a:spAutoFit/>
            </a:bodyPr>
            <a:lstStyle/>
            <a:p>
              <a:pPr algn="ctr">
                <a:lnSpc>
                  <a:spcPts val="1200"/>
                </a:lnSpc>
              </a:pPr>
              <a:r>
                <a:rPr lang="en-US" sz="900" spc="-20" dirty="0">
                  <a:solidFill>
                    <a:srgbClr val="FFFFFF"/>
                  </a:solidFill>
                  <a:latin typeface="Verdana"/>
                </a:rPr>
                <a:t>To </a:t>
              </a:r>
              <a:endParaRPr lang="en-US" sz="1000" spc="-20" dirty="0">
                <a:solidFill>
                  <a:srgbClr val="FFFFFF"/>
                </a:solidFill>
                <a:latin typeface="Verdana"/>
              </a:endParaRPr>
            </a:p>
            <a:p>
              <a:pPr algn="ctr">
                <a:lnSpc>
                  <a:spcPts val="1200"/>
                </a:lnSpc>
              </a:pPr>
              <a:r>
                <a:rPr lang="en-US" sz="1000" b="1" spc="-20" dirty="0">
                  <a:solidFill>
                    <a:srgbClr val="FFFFFF"/>
                  </a:solidFill>
                  <a:latin typeface="Verdana"/>
                </a:rPr>
                <a:t>REDUCE</a:t>
              </a:r>
            </a:p>
            <a:p>
              <a:pPr algn="ctr">
                <a:lnSpc>
                  <a:spcPts val="1200"/>
                </a:lnSpc>
              </a:pPr>
              <a:r>
                <a:rPr lang="en-US" sz="1000" b="1" spc="-20" dirty="0">
                  <a:solidFill>
                    <a:srgbClr val="FFFFFF"/>
                  </a:solidFill>
                  <a:latin typeface="Verdana"/>
                </a:rPr>
                <a:t>RISK</a:t>
              </a:r>
            </a:p>
            <a:p>
              <a:pPr algn="ctr">
                <a:lnSpc>
                  <a:spcPts val="1200"/>
                </a:lnSpc>
              </a:pPr>
              <a:r>
                <a:rPr lang="en-US" sz="900" spc="-20" dirty="0">
                  <a:solidFill>
                    <a:srgbClr val="FFFFFF"/>
                  </a:solidFill>
                  <a:latin typeface="Verdana"/>
                </a:rPr>
                <a:t>(Secondary)</a:t>
              </a:r>
            </a:p>
          </p:txBody>
        </p:sp>
      </p:grpSp>
      <p:sp>
        <p:nvSpPr>
          <p:cNvPr id="43" name="TextBox 42"/>
          <p:cNvSpPr txBox="1"/>
          <p:nvPr/>
        </p:nvSpPr>
        <p:spPr>
          <a:xfrm>
            <a:off x="323838" y="240730"/>
            <a:ext cx="7648110" cy="369332"/>
          </a:xfrm>
          <a:prstGeom prst="rect">
            <a:avLst/>
          </a:prstGeom>
          <a:noFill/>
        </p:spPr>
        <p:txBody>
          <a:bodyPr wrap="square" lIns="0" tIns="0" rIns="0" bIns="0" rtlCol="0" anchor="t" anchorCtr="0">
            <a:spAutoFit/>
          </a:bodyPr>
          <a:lstStyle/>
          <a:p>
            <a:r>
              <a:rPr lang="en-US" b="1" dirty="0" smtClean="0">
                <a:solidFill>
                  <a:srgbClr val="01A490"/>
                </a:solidFill>
                <a:latin typeface="Cachet Bold" panose="020F0803030404040204" pitchFamily="34" charset="0"/>
                <a:ea typeface="ＭＳ Ｐゴシック"/>
                <a:cs typeface="+mj-cs"/>
              </a:rPr>
              <a:t>COMPREHENSIVE APPROACH TO CHILDHOOD OBESITY</a:t>
            </a:r>
            <a:endParaRPr lang="en-US" b="1" dirty="0">
              <a:solidFill>
                <a:srgbClr val="01A490"/>
              </a:solidFill>
              <a:latin typeface="Cachet Bold" panose="020F0803030404040204" pitchFamily="34" charset="0"/>
              <a:ea typeface="ＭＳ Ｐゴシック"/>
              <a:cs typeface="+mj-cs"/>
            </a:endParaRPr>
          </a:p>
        </p:txBody>
      </p:sp>
      <p:sp>
        <p:nvSpPr>
          <p:cNvPr id="50" name="Rectangle 49"/>
          <p:cNvSpPr/>
          <p:nvPr/>
        </p:nvSpPr>
        <p:spPr bwMode="auto">
          <a:xfrm>
            <a:off x="2201278" y="2324279"/>
            <a:ext cx="1193682" cy="14177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a:solidFill>
                  <a:srgbClr val="464847">
                    <a:lumMod val="75000"/>
                  </a:srgbClr>
                </a:solidFill>
                <a:latin typeface="Verdana" pitchFamily="64" charset="0"/>
                <a:ea typeface="ＭＳ Ｐゴシック" pitchFamily="64" charset="-128"/>
                <a:cs typeface="ＭＳ Ｐゴシック" pitchFamily="64" charset="-128"/>
              </a:rPr>
              <a:t>Personal Training</a:t>
            </a:r>
          </a:p>
        </p:txBody>
      </p:sp>
      <p:sp>
        <p:nvSpPr>
          <p:cNvPr id="51" name="TextBox 50"/>
          <p:cNvSpPr txBox="1"/>
          <p:nvPr/>
        </p:nvSpPr>
        <p:spPr>
          <a:xfrm>
            <a:off x="1327699" y="6389020"/>
            <a:ext cx="7637658" cy="377020"/>
          </a:xfrm>
          <a:prstGeom prst="rect">
            <a:avLst/>
          </a:prstGeom>
          <a:solidFill>
            <a:srgbClr val="4C2775"/>
          </a:solidFill>
        </p:spPr>
        <p:txBody>
          <a:bodyPr wrap="square" lIns="68575" tIns="34287" rIns="68575" bIns="34287" rtlCol="0">
            <a:spAutoFit/>
            <a:scene3d>
              <a:camera prst="orthographicFront"/>
              <a:lightRig rig="soft" dir="t">
                <a:rot lat="0" lon="0" rev="10800000"/>
              </a:lightRig>
            </a:scene3d>
            <a:sp3d>
              <a:bevelT w="27940" h="12700"/>
              <a:contourClr>
                <a:srgbClr val="DDDDDD"/>
              </a:contourClr>
            </a:sp3d>
          </a:bodyPr>
          <a:lstStyle/>
          <a:p>
            <a:pPr algn="ctr"/>
            <a:r>
              <a:rPr lang="en-US" sz="2000" b="1" spc="-20" dirty="0">
                <a:solidFill>
                  <a:srgbClr val="FFFFFF"/>
                </a:solidFill>
                <a:cs typeface="Verdana" pitchFamily="34" charset="0"/>
              </a:rPr>
              <a:t>MEMBERSHIP</a:t>
            </a:r>
            <a:endParaRPr lang="en-US" sz="1800" b="1" spc="113" dirty="0">
              <a:ln w="11430"/>
              <a:solidFill>
                <a:srgbClr val="F8F8F8"/>
              </a:solidFill>
              <a:effectLst>
                <a:outerShdw blurRad="25400" algn="tl" rotWithShape="0">
                  <a:srgbClr val="000000">
                    <a:alpha val="43000"/>
                  </a:srgbClr>
                </a:outerShdw>
              </a:effectLst>
              <a:latin typeface="Verdana" pitchFamily="34" charset="0"/>
              <a:ea typeface="Verdana" pitchFamily="34" charset="0"/>
              <a:cs typeface="Verdana" pitchFamily="34" charset="0"/>
            </a:endParaRPr>
          </a:p>
        </p:txBody>
      </p:sp>
      <p:sp>
        <p:nvSpPr>
          <p:cNvPr id="58" name="Rectangle 57"/>
          <p:cNvSpPr/>
          <p:nvPr/>
        </p:nvSpPr>
        <p:spPr bwMode="auto">
          <a:xfrm>
            <a:off x="1718306" y="3403425"/>
            <a:ext cx="1020576" cy="1384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algn="ctr" defTabSz="913359"/>
            <a:r>
              <a:rPr lang="en-US" sz="900" b="1" spc="-20" dirty="0" smtClean="0">
                <a:solidFill>
                  <a:srgbClr val="464847">
                    <a:lumMod val="75000"/>
                  </a:srgbClr>
                </a:solidFill>
                <a:latin typeface="Verdana" pitchFamily="64" charset="0"/>
                <a:ea typeface="ＭＳ Ｐゴシック" pitchFamily="64" charset="-128"/>
                <a:cs typeface="ＭＳ Ｐゴシック" pitchFamily="64" charset="-128"/>
              </a:rPr>
              <a:t>Camping</a:t>
            </a:r>
            <a:endParaRPr lang="en-US" sz="900" b="1" spc="-20" dirty="0">
              <a:solidFill>
                <a:srgbClr val="464847">
                  <a:lumMod val="75000"/>
                </a:srgbClr>
              </a:solidFill>
              <a:latin typeface="Verdana" pitchFamily="64" charset="0"/>
              <a:ea typeface="ＭＳ Ｐゴシック" pitchFamily="64" charset="-128"/>
              <a:cs typeface="ＭＳ Ｐゴシック" pitchFamily="64" charset="-128"/>
            </a:endParaRPr>
          </a:p>
        </p:txBody>
      </p:sp>
      <p:sp>
        <p:nvSpPr>
          <p:cNvPr id="52" name="Rounded Rectangle 51"/>
          <p:cNvSpPr/>
          <p:nvPr/>
        </p:nvSpPr>
        <p:spPr bwMode="auto">
          <a:xfrm>
            <a:off x="4148944" y="2718490"/>
            <a:ext cx="1681992" cy="642139"/>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lang="en-US" dirty="0">
              <a:solidFill>
                <a:srgbClr val="92278F"/>
              </a:solidFill>
            </a:endParaRPr>
          </a:p>
        </p:txBody>
      </p:sp>
      <p:sp>
        <p:nvSpPr>
          <p:cNvPr id="54" name="Rounded Rectangle 53"/>
          <p:cNvSpPr/>
          <p:nvPr/>
        </p:nvSpPr>
        <p:spPr bwMode="auto">
          <a:xfrm>
            <a:off x="1516491" y="3372504"/>
            <a:ext cx="1312483" cy="225720"/>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lang="en-US" dirty="0">
              <a:solidFill>
                <a:srgbClr val="92278F"/>
              </a:solidFill>
            </a:endParaRPr>
          </a:p>
        </p:txBody>
      </p:sp>
      <p:sp>
        <p:nvSpPr>
          <p:cNvPr id="55" name="Rounded Rectangle 54"/>
          <p:cNvSpPr/>
          <p:nvPr/>
        </p:nvSpPr>
        <p:spPr bwMode="auto">
          <a:xfrm>
            <a:off x="1516491" y="2885080"/>
            <a:ext cx="1312483" cy="237908"/>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lang="en-US" dirty="0">
              <a:solidFill>
                <a:srgbClr val="92278F"/>
              </a:solidFill>
            </a:endParaRPr>
          </a:p>
        </p:txBody>
      </p:sp>
      <p:sp>
        <p:nvSpPr>
          <p:cNvPr id="56" name="Rounded Rectangle 55"/>
          <p:cNvSpPr/>
          <p:nvPr/>
        </p:nvSpPr>
        <p:spPr bwMode="auto">
          <a:xfrm>
            <a:off x="5978031" y="2338406"/>
            <a:ext cx="2904654" cy="1283568"/>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lang="en-US" dirty="0">
              <a:solidFill>
                <a:srgbClr val="92278F"/>
              </a:solidFill>
            </a:endParaRPr>
          </a:p>
        </p:txBody>
      </p:sp>
      <p:sp>
        <p:nvSpPr>
          <p:cNvPr id="53" name="Rounded Rectangle 52"/>
          <p:cNvSpPr/>
          <p:nvPr/>
        </p:nvSpPr>
        <p:spPr bwMode="auto">
          <a:xfrm>
            <a:off x="3097506" y="5372100"/>
            <a:ext cx="792605" cy="396584"/>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lang="en-US" dirty="0">
              <a:solidFill>
                <a:srgbClr val="92278F"/>
              </a:solidFill>
            </a:endParaRPr>
          </a:p>
        </p:txBody>
      </p:sp>
      <p:cxnSp>
        <p:nvCxnSpPr>
          <p:cNvPr id="3" name="Straight Connector 2"/>
          <p:cNvCxnSpPr/>
          <p:nvPr/>
        </p:nvCxnSpPr>
        <p:spPr bwMode="auto">
          <a:xfrm>
            <a:off x="2419350" y="3598224"/>
            <a:ext cx="3003109" cy="1356914"/>
          </a:xfrm>
          <a:prstGeom prst="line">
            <a:avLst/>
          </a:prstGeom>
          <a:solidFill>
            <a:schemeClr val="accent1"/>
          </a:solidFill>
          <a:ln w="22225" cap="flat" cmpd="sng" algn="ctr">
            <a:solidFill>
              <a:schemeClr val="accent3"/>
            </a:solidFill>
            <a:prstDash val="solid"/>
            <a:round/>
            <a:headEnd type="none" w="med" len="med"/>
            <a:tailEnd type="none" w="med" len="med"/>
          </a:ln>
          <a:effectLst/>
        </p:spPr>
      </p:cxnSp>
      <p:cxnSp>
        <p:nvCxnSpPr>
          <p:cNvPr id="57" name="Straight Connector 56"/>
          <p:cNvCxnSpPr/>
          <p:nvPr/>
        </p:nvCxnSpPr>
        <p:spPr bwMode="auto">
          <a:xfrm>
            <a:off x="2800979" y="3121851"/>
            <a:ext cx="2621480" cy="1833287"/>
          </a:xfrm>
          <a:prstGeom prst="line">
            <a:avLst/>
          </a:prstGeom>
          <a:solidFill>
            <a:schemeClr val="accent1"/>
          </a:solidFill>
          <a:ln w="22225" cap="flat" cmpd="sng" algn="ctr">
            <a:solidFill>
              <a:schemeClr val="accent3"/>
            </a:solidFill>
            <a:prstDash val="solid"/>
            <a:round/>
            <a:headEnd type="none" w="med" len="med"/>
            <a:tailEnd type="none" w="med" len="med"/>
          </a:ln>
          <a:effectLst/>
        </p:spPr>
      </p:cxnSp>
      <p:cxnSp>
        <p:nvCxnSpPr>
          <p:cNvPr id="59" name="Straight Connector 58"/>
          <p:cNvCxnSpPr/>
          <p:nvPr/>
        </p:nvCxnSpPr>
        <p:spPr bwMode="auto">
          <a:xfrm>
            <a:off x="4989941" y="3353944"/>
            <a:ext cx="432518" cy="1601194"/>
          </a:xfrm>
          <a:prstGeom prst="line">
            <a:avLst/>
          </a:prstGeom>
          <a:solidFill>
            <a:schemeClr val="accent1"/>
          </a:solidFill>
          <a:ln w="22225" cap="flat" cmpd="sng" algn="ctr">
            <a:solidFill>
              <a:schemeClr val="accent3"/>
            </a:solidFill>
            <a:prstDash val="solid"/>
            <a:round/>
            <a:headEnd type="none" w="med" len="med"/>
            <a:tailEnd type="none" w="med" len="med"/>
          </a:ln>
          <a:effectLst/>
        </p:spPr>
      </p:cxnSp>
      <p:cxnSp>
        <p:nvCxnSpPr>
          <p:cNvPr id="61" name="Straight Connector 60"/>
          <p:cNvCxnSpPr>
            <a:stCxn id="56" idx="2"/>
          </p:cNvCxnSpPr>
          <p:nvPr/>
        </p:nvCxnSpPr>
        <p:spPr bwMode="auto">
          <a:xfrm flipH="1">
            <a:off x="5422459" y="3621974"/>
            <a:ext cx="2007899" cy="1333164"/>
          </a:xfrm>
          <a:prstGeom prst="line">
            <a:avLst/>
          </a:prstGeom>
          <a:solidFill>
            <a:schemeClr val="accent1"/>
          </a:solidFill>
          <a:ln w="22225" cap="flat" cmpd="sng" algn="ctr">
            <a:solidFill>
              <a:schemeClr val="accent3"/>
            </a:solidFill>
            <a:prstDash val="solid"/>
            <a:round/>
            <a:headEnd type="none" w="med" len="med"/>
            <a:tailEnd type="none" w="med" len="med"/>
          </a:ln>
          <a:effectLst/>
        </p:spPr>
      </p:cxnSp>
      <p:sp>
        <p:nvSpPr>
          <p:cNvPr id="60" name="Rounded Rectangle 59"/>
          <p:cNvSpPr/>
          <p:nvPr/>
        </p:nvSpPr>
        <p:spPr bwMode="auto">
          <a:xfrm>
            <a:off x="5378903" y="4955138"/>
            <a:ext cx="3586358" cy="833924"/>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smtClean="0">
                <a:solidFill>
                  <a:srgbClr val="92278F"/>
                </a:solidFill>
              </a:rPr>
              <a:t>A holistic approach to healthy childhood weight</a:t>
            </a:r>
            <a:endParaRPr lang="en-US" sz="2000" dirty="0">
              <a:solidFill>
                <a:srgbClr val="92278F"/>
              </a:solidFill>
            </a:endParaRPr>
          </a:p>
        </p:txBody>
      </p:sp>
      <p:cxnSp>
        <p:nvCxnSpPr>
          <p:cNvPr id="62" name="Straight Connector 61"/>
          <p:cNvCxnSpPr/>
          <p:nvPr/>
        </p:nvCxnSpPr>
        <p:spPr bwMode="auto">
          <a:xfrm flipV="1">
            <a:off x="3855537" y="4955138"/>
            <a:ext cx="1501554" cy="416962"/>
          </a:xfrm>
          <a:prstGeom prst="line">
            <a:avLst/>
          </a:prstGeom>
          <a:solidFill>
            <a:schemeClr val="accent1"/>
          </a:solidFill>
          <a:ln w="22225" cap="flat" cmpd="sng" algn="ctr">
            <a:solidFill>
              <a:schemeClr val="accent3"/>
            </a:solidFill>
            <a:prstDash val="solid"/>
            <a:round/>
            <a:headEnd type="none" w="med" len="med"/>
            <a:tailEnd type="none" w="med" len="med"/>
          </a:ln>
          <a:effectLst/>
        </p:spPr>
      </p:cxnSp>
      <p:cxnSp>
        <p:nvCxnSpPr>
          <p:cNvPr id="63" name="Straight Connector 62"/>
          <p:cNvCxnSpPr/>
          <p:nvPr/>
        </p:nvCxnSpPr>
        <p:spPr bwMode="auto">
          <a:xfrm flipV="1">
            <a:off x="4715198" y="4955138"/>
            <a:ext cx="707261" cy="1375881"/>
          </a:xfrm>
          <a:prstGeom prst="line">
            <a:avLst/>
          </a:prstGeom>
          <a:solidFill>
            <a:schemeClr val="accent1"/>
          </a:solidFill>
          <a:ln w="22225"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352158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56"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57795" y="1685926"/>
            <a:ext cx="7867080" cy="1200150"/>
          </a:xfrm>
          <a:prstGeom prst="rect">
            <a:avLst/>
          </a:prstGeom>
          <a:gradFill flip="none" rotWithShape="1">
            <a:gsLst>
              <a:gs pos="0">
                <a:srgbClr val="5C2E91"/>
              </a:gs>
              <a:gs pos="28000">
                <a:srgbClr val="C6168D"/>
              </a:gs>
              <a:gs pos="89000">
                <a:schemeClr val="bg1"/>
              </a:gs>
              <a:gs pos="72000">
                <a:schemeClr val="accent1">
                  <a:tint val="23500"/>
                  <a:satMod val="160000"/>
                </a:schemeClr>
              </a:gs>
            </a:gsLst>
            <a:lin ang="0" scaled="1"/>
            <a:tileRect/>
          </a:gradFill>
          <a:ln w="9525" cap="flat" cmpd="sng" algn="ctr">
            <a:solidFill>
              <a:schemeClr val="bg1"/>
            </a:solidFill>
            <a:prstDash val="solid"/>
            <a:round/>
            <a:headEnd type="none" w="med" len="med"/>
            <a:tailEnd type="none" w="med" len="med"/>
          </a:ln>
          <a:effectLst/>
        </p:spPr>
        <p:txBody>
          <a:bodyPr vert="horz" wrap="square" lIns="68644" tIns="34322" rIns="68644" bIns="34322" numCol="1" rtlCol="0" anchor="t" anchorCtr="0" compatLnSpc="1">
            <a:prstTxWarp prst="textNoShape">
              <a:avLst/>
            </a:prstTxWarp>
          </a:bodyPr>
          <a:lstStyle/>
          <a:p>
            <a:pPr marL="85805"/>
            <a:endParaRPr lang="en-US" sz="1000" dirty="0">
              <a:solidFill>
                <a:srgbClr val="FFFFFF"/>
              </a:solidFill>
            </a:endParaRPr>
          </a:p>
          <a:p>
            <a:pPr marL="85805">
              <a:spcBef>
                <a:spcPts val="0"/>
              </a:spcBef>
              <a:spcAft>
                <a:spcPts val="450"/>
              </a:spcAft>
            </a:pPr>
            <a:r>
              <a:rPr lang="en-US" sz="1000" dirty="0">
                <a:solidFill>
                  <a:srgbClr val="FFFFFF"/>
                </a:solidFill>
              </a:rPr>
              <a:t>Decreased child BMI</a:t>
            </a:r>
          </a:p>
          <a:p>
            <a:pPr marL="85805">
              <a:spcAft>
                <a:spcPts val="450"/>
              </a:spcAft>
            </a:pPr>
            <a:r>
              <a:rPr lang="en-US" sz="1000" dirty="0">
                <a:solidFill>
                  <a:srgbClr val="FFFFFF"/>
                </a:solidFill>
              </a:rPr>
              <a:t>Improved child self-esteem</a:t>
            </a:r>
          </a:p>
          <a:p>
            <a:pPr marL="85805"/>
            <a:r>
              <a:rPr lang="en-US" sz="1000" dirty="0">
                <a:solidFill>
                  <a:srgbClr val="FFFFFF"/>
                </a:solidFill>
              </a:rPr>
              <a:t>Improved  parent self-efficacy</a:t>
            </a:r>
          </a:p>
        </p:txBody>
      </p:sp>
      <p:sp>
        <p:nvSpPr>
          <p:cNvPr id="20" name="Rectangle 19"/>
          <p:cNvSpPr/>
          <p:nvPr/>
        </p:nvSpPr>
        <p:spPr bwMode="auto">
          <a:xfrm>
            <a:off x="666970" y="5753099"/>
            <a:ext cx="7572159" cy="716595"/>
          </a:xfrm>
          <a:prstGeom prst="rect">
            <a:avLst/>
          </a:prstGeom>
          <a:gradFill flip="none" rotWithShape="1">
            <a:gsLst>
              <a:gs pos="0">
                <a:srgbClr val="5C2E91"/>
              </a:gs>
              <a:gs pos="25000">
                <a:srgbClr val="C6168D"/>
              </a:gs>
              <a:gs pos="92000">
                <a:schemeClr val="bg1"/>
              </a:gs>
              <a:gs pos="70000">
                <a:schemeClr val="accent1">
                  <a:tint val="23500"/>
                  <a:satMod val="160000"/>
                </a:schemeClr>
              </a:gs>
            </a:gsLst>
            <a:lin ang="0" scaled="1"/>
            <a:tileRect/>
          </a:gradFill>
          <a:ln w="9525" cap="flat" cmpd="sng" algn="ctr">
            <a:solidFill>
              <a:schemeClr val="bg1"/>
            </a:solidFill>
            <a:prstDash val="solid"/>
            <a:round/>
            <a:headEnd type="none" w="med" len="med"/>
            <a:tailEnd type="none" w="med" len="med"/>
          </a:ln>
          <a:effectLst/>
        </p:spPr>
        <p:txBody>
          <a:bodyPr vert="horz" wrap="square" lIns="68644" tIns="34322" rIns="68644" bIns="34322" numCol="1" rtlCol="0" anchor="t" anchorCtr="0" compatLnSpc="1">
            <a:prstTxWarp prst="textNoShape">
              <a:avLst/>
            </a:prstTxWarp>
          </a:bodyPr>
          <a:lstStyle/>
          <a:p>
            <a:pPr marL="0" lvl="1" indent="84614">
              <a:lnSpc>
                <a:spcPct val="150000"/>
              </a:lnSpc>
            </a:pPr>
            <a:r>
              <a:rPr lang="en-US" sz="1000" dirty="0">
                <a:solidFill>
                  <a:srgbClr val="FFFFFF"/>
                </a:solidFill>
              </a:rPr>
              <a:t>Increased environments</a:t>
            </a:r>
          </a:p>
          <a:p>
            <a:pPr marL="0" lvl="1" indent="84614"/>
            <a:r>
              <a:rPr lang="en-US" sz="1000" dirty="0">
                <a:solidFill>
                  <a:srgbClr val="FFFFFF"/>
                </a:solidFill>
              </a:rPr>
              <a:t>supportive of healthy</a:t>
            </a:r>
          </a:p>
          <a:p>
            <a:pPr marL="0" lvl="1" indent="84614"/>
            <a:r>
              <a:rPr lang="en-US" sz="1000" dirty="0">
                <a:solidFill>
                  <a:srgbClr val="FFFFFF"/>
                </a:solidFill>
              </a:rPr>
              <a:t>eating and active living</a:t>
            </a:r>
          </a:p>
        </p:txBody>
      </p:sp>
      <p:sp>
        <p:nvSpPr>
          <p:cNvPr id="19" name="Rectangle 18"/>
          <p:cNvSpPr/>
          <p:nvPr/>
        </p:nvSpPr>
        <p:spPr bwMode="auto">
          <a:xfrm>
            <a:off x="657795" y="2905124"/>
            <a:ext cx="7867080" cy="1685925"/>
          </a:xfrm>
          <a:prstGeom prst="rect">
            <a:avLst/>
          </a:prstGeom>
          <a:gradFill flip="none" rotWithShape="1">
            <a:gsLst>
              <a:gs pos="0">
                <a:srgbClr val="5C2E91"/>
              </a:gs>
              <a:gs pos="25000">
                <a:srgbClr val="C6168D"/>
              </a:gs>
              <a:gs pos="92000">
                <a:schemeClr val="bg1"/>
              </a:gs>
              <a:gs pos="70000">
                <a:schemeClr val="accent1">
                  <a:tint val="23500"/>
                  <a:satMod val="160000"/>
                </a:schemeClr>
              </a:gs>
            </a:gsLst>
            <a:lin ang="0" scaled="1"/>
            <a:tileRect/>
          </a:gradFill>
          <a:ln w="9525" cap="flat" cmpd="sng" algn="ctr">
            <a:solidFill>
              <a:schemeClr val="bg1"/>
            </a:solidFill>
            <a:prstDash val="solid"/>
            <a:round/>
            <a:headEnd type="none" w="med" len="med"/>
            <a:tailEnd type="none" w="med" len="med"/>
          </a:ln>
          <a:effectLst/>
        </p:spPr>
        <p:txBody>
          <a:bodyPr vert="horz" wrap="square" lIns="68644" tIns="34322" rIns="68644" bIns="34322" numCol="1" rtlCol="0" anchor="t" anchorCtr="0" compatLnSpc="1">
            <a:prstTxWarp prst="textNoShape">
              <a:avLst/>
            </a:prstTxWarp>
          </a:bodyPr>
          <a:lstStyle/>
          <a:p>
            <a:pPr marL="170419" lvl="1"/>
            <a:endParaRPr lang="en-US" sz="1000" dirty="0">
              <a:solidFill>
                <a:srgbClr val="FFFFFF"/>
              </a:solidFill>
            </a:endParaRPr>
          </a:p>
          <a:p>
            <a:pPr marL="0" lvl="1" indent="84614">
              <a:spcBef>
                <a:spcPts val="0"/>
              </a:spcBef>
              <a:spcAft>
                <a:spcPts val="450"/>
              </a:spcAft>
            </a:pPr>
            <a:r>
              <a:rPr lang="en-US" sz="1000" dirty="0">
                <a:solidFill>
                  <a:srgbClr val="FFFFFF"/>
                </a:solidFill>
              </a:rPr>
              <a:t>Increased child consumption of healthy foods</a:t>
            </a:r>
          </a:p>
          <a:p>
            <a:pPr marL="0" lvl="1" indent="84614">
              <a:spcBef>
                <a:spcPts val="0"/>
              </a:spcBef>
              <a:spcAft>
                <a:spcPts val="450"/>
              </a:spcAft>
            </a:pPr>
            <a:r>
              <a:rPr lang="en-US" sz="1000" dirty="0">
                <a:solidFill>
                  <a:srgbClr val="FFFFFF"/>
                </a:solidFill>
              </a:rPr>
              <a:t>Decreased child consumption of unhealthy foods</a:t>
            </a:r>
          </a:p>
          <a:p>
            <a:pPr marL="0" lvl="1" indent="84614"/>
            <a:r>
              <a:rPr lang="en-US" sz="1000" dirty="0">
                <a:solidFill>
                  <a:srgbClr val="FFFFFF"/>
                </a:solidFill>
              </a:rPr>
              <a:t>Increased numbers of children engaging in </a:t>
            </a:r>
          </a:p>
          <a:p>
            <a:pPr marL="0" lvl="1" indent="84614"/>
            <a:r>
              <a:rPr lang="en-US" sz="1000" dirty="0">
                <a:solidFill>
                  <a:srgbClr val="FFFFFF"/>
                </a:solidFill>
              </a:rPr>
              <a:t>sufficient physical activity</a:t>
            </a:r>
          </a:p>
        </p:txBody>
      </p:sp>
      <p:sp>
        <p:nvSpPr>
          <p:cNvPr id="18" name="Rectangle 17"/>
          <p:cNvSpPr/>
          <p:nvPr/>
        </p:nvSpPr>
        <p:spPr bwMode="auto">
          <a:xfrm>
            <a:off x="657795" y="4600575"/>
            <a:ext cx="7867080" cy="1133474"/>
          </a:xfrm>
          <a:prstGeom prst="rect">
            <a:avLst/>
          </a:prstGeom>
          <a:gradFill flip="none" rotWithShape="1">
            <a:gsLst>
              <a:gs pos="0">
                <a:srgbClr val="5C2E91"/>
              </a:gs>
              <a:gs pos="25000">
                <a:srgbClr val="C6168D"/>
              </a:gs>
              <a:gs pos="92000">
                <a:schemeClr val="bg1"/>
              </a:gs>
              <a:gs pos="70000">
                <a:schemeClr val="accent1">
                  <a:tint val="23500"/>
                  <a:satMod val="160000"/>
                </a:schemeClr>
              </a:gs>
            </a:gsLst>
            <a:lin ang="0" scaled="1"/>
            <a:tileRect/>
          </a:gradFill>
          <a:ln w="9525" cap="flat" cmpd="sng" algn="ctr">
            <a:solidFill>
              <a:schemeClr val="bg1"/>
            </a:solidFill>
            <a:prstDash val="solid"/>
            <a:round/>
            <a:headEnd type="none" w="med" len="med"/>
            <a:tailEnd type="none" w="med" len="med"/>
          </a:ln>
          <a:effectLst/>
        </p:spPr>
        <p:txBody>
          <a:bodyPr vert="horz" wrap="square" lIns="68644" tIns="34322" rIns="68644" bIns="34322" numCol="1" rtlCol="0" anchor="t" anchorCtr="0" compatLnSpc="1">
            <a:prstTxWarp prst="textNoShape">
              <a:avLst/>
            </a:prstTxWarp>
          </a:bodyPr>
          <a:lstStyle/>
          <a:p>
            <a:pPr marL="0" lvl="1" indent="84614">
              <a:lnSpc>
                <a:spcPct val="150000"/>
              </a:lnSpc>
            </a:pPr>
            <a:r>
              <a:rPr lang="en-US" sz="1000" dirty="0">
                <a:solidFill>
                  <a:srgbClr val="FFFFFF"/>
                </a:solidFill>
              </a:rPr>
              <a:t>Improved nutrition quality of foods</a:t>
            </a:r>
          </a:p>
          <a:p>
            <a:pPr marL="0" lvl="1" indent="84614">
              <a:spcBef>
                <a:spcPts val="0"/>
              </a:spcBef>
              <a:spcAft>
                <a:spcPts val="450"/>
              </a:spcAft>
            </a:pPr>
            <a:r>
              <a:rPr lang="en-US" sz="1000" dirty="0">
                <a:solidFill>
                  <a:srgbClr val="FFFFFF"/>
                </a:solidFill>
              </a:rPr>
              <a:t>and beverages in Y programs</a:t>
            </a:r>
          </a:p>
          <a:p>
            <a:pPr marL="0" lvl="1" indent="84614"/>
            <a:r>
              <a:rPr lang="en-US" sz="1000" dirty="0">
                <a:solidFill>
                  <a:srgbClr val="FFFFFF"/>
                </a:solidFill>
              </a:rPr>
              <a:t>More opportunities for physical</a:t>
            </a:r>
          </a:p>
          <a:p>
            <a:pPr marL="0" lvl="1" indent="84614"/>
            <a:r>
              <a:rPr lang="en-US" sz="1000" dirty="0">
                <a:solidFill>
                  <a:srgbClr val="FFFFFF"/>
                </a:solidFill>
              </a:rPr>
              <a:t>activity</a:t>
            </a:r>
          </a:p>
        </p:txBody>
      </p:sp>
      <p:sp>
        <p:nvSpPr>
          <p:cNvPr id="4" name="Slide Number Placeholder 3"/>
          <p:cNvSpPr>
            <a:spLocks noGrp="1"/>
          </p:cNvSpPr>
          <p:nvPr>
            <p:ph type="sldNum" sz="quarter" idx="10"/>
          </p:nvPr>
        </p:nvSpPr>
        <p:spPr>
          <a:xfrm>
            <a:off x="188913" y="6356350"/>
            <a:ext cx="409575" cy="217488"/>
          </a:xfrm>
        </p:spPr>
        <p:txBody>
          <a:bodyPr/>
          <a:lstStyle/>
          <a:p>
            <a:pPr>
              <a:defRPr/>
            </a:pPr>
            <a:fld id="{DD7D3D9F-483B-4D2E-9546-1BB0A0DE023F}" type="slidenum">
              <a:rPr lang="en-US">
                <a:solidFill>
                  <a:srgbClr val="464847"/>
                </a:solidFill>
              </a:rPr>
              <a:pPr>
                <a:defRPr/>
              </a:pPr>
              <a:t>5</a:t>
            </a:fld>
            <a:endParaRPr lang="en-US" dirty="0">
              <a:solidFill>
                <a:srgbClr val="464847"/>
              </a:solidFill>
            </a:endParaRPr>
          </a:p>
        </p:txBody>
      </p:sp>
      <p:pic>
        <p:nvPicPr>
          <p:cNvPr id="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663" y="239900"/>
            <a:ext cx="720504" cy="550777"/>
          </a:xfrm>
          <a:prstGeom prst="rect">
            <a:avLst/>
          </a:prstGeom>
          <a:noFill/>
          <a:ln w="9525">
            <a:noFill/>
            <a:miter lim="800000"/>
            <a:headEnd/>
            <a:tailEnd/>
          </a:ln>
        </p:spPr>
      </p:pic>
      <p:sp>
        <p:nvSpPr>
          <p:cNvPr id="22" name="Down Arrow 21"/>
          <p:cNvSpPr/>
          <p:nvPr/>
        </p:nvSpPr>
        <p:spPr bwMode="auto">
          <a:xfrm rot="10800000">
            <a:off x="18731" y="1760654"/>
            <a:ext cx="639057" cy="4450141"/>
          </a:xfrm>
          <a:prstGeom prst="downArrow">
            <a:avLst/>
          </a:prstGeom>
          <a:solidFill>
            <a:schemeClr val="accent5"/>
          </a:solidFill>
          <a:ln w="9525" cap="flat" cmpd="sng" algn="ctr">
            <a:noFill/>
            <a:prstDash val="solid"/>
            <a:round/>
            <a:headEnd type="none" w="med" len="med"/>
            <a:tailEnd type="none" w="med" len="med"/>
          </a:ln>
          <a:effectLst/>
        </p:spPr>
        <p:txBody>
          <a:bodyPr vert="vert" wrap="square" lIns="68644" tIns="34322" rIns="68644" bIns="34322" numCol="1" rtlCol="0" anchor="t" anchorCtr="0" compatLnSpc="1">
            <a:prstTxWarp prst="textNoShape">
              <a:avLst/>
            </a:prstTxWarp>
          </a:bodyPr>
          <a:lstStyle/>
          <a:p>
            <a:pPr defTabSz="686440"/>
            <a:r>
              <a:rPr lang="en-US" sz="1200" b="1" dirty="0">
                <a:solidFill>
                  <a:srgbClr val="FFFFFF"/>
                </a:solidFill>
                <a:latin typeface="Verdana" pitchFamily="64" charset="0"/>
                <a:ea typeface="ＭＳ Ｐゴシック" pitchFamily="64" charset="-128"/>
                <a:cs typeface="ＭＳ Ｐゴシック" pitchFamily="64" charset="-128"/>
              </a:rPr>
              <a:t>Increasing Individual Effort Needed </a:t>
            </a:r>
          </a:p>
        </p:txBody>
      </p:sp>
      <p:sp>
        <p:nvSpPr>
          <p:cNvPr id="23" name="TextBox 22"/>
          <p:cNvSpPr txBox="1"/>
          <p:nvPr/>
        </p:nvSpPr>
        <p:spPr>
          <a:xfrm>
            <a:off x="858215" y="1284116"/>
            <a:ext cx="2361235" cy="300147"/>
          </a:xfrm>
          <a:prstGeom prst="rect">
            <a:avLst/>
          </a:prstGeom>
          <a:noFill/>
        </p:spPr>
        <p:txBody>
          <a:bodyPr wrap="square" lIns="68644" tIns="34322" rIns="68644" bIns="34322" rtlCol="0">
            <a:spAutoFit/>
          </a:bodyPr>
          <a:lstStyle/>
          <a:p>
            <a:r>
              <a:rPr lang="en-US" sz="1500" b="1" dirty="0" smtClean="0">
                <a:solidFill>
                  <a:srgbClr val="0089D0">
                    <a:lumMod val="50000"/>
                  </a:srgbClr>
                </a:solidFill>
              </a:rPr>
              <a:t>Outcomes</a:t>
            </a:r>
            <a:endParaRPr lang="en-US" sz="1500" b="1" dirty="0">
              <a:solidFill>
                <a:srgbClr val="0089D0">
                  <a:lumMod val="50000"/>
                </a:srgbClr>
              </a:solidFill>
            </a:endParaRPr>
          </a:p>
        </p:txBody>
      </p:sp>
      <p:sp>
        <p:nvSpPr>
          <p:cNvPr id="25" name="Down Arrow 24"/>
          <p:cNvSpPr/>
          <p:nvPr/>
        </p:nvSpPr>
        <p:spPr bwMode="auto">
          <a:xfrm>
            <a:off x="8406376" y="1785642"/>
            <a:ext cx="666887" cy="4216243"/>
          </a:xfrm>
          <a:prstGeom prst="downArrow">
            <a:avLst/>
          </a:prstGeom>
          <a:solidFill>
            <a:schemeClr val="accent4"/>
          </a:solidFill>
          <a:ln w="9525" cap="flat" cmpd="sng" algn="ctr">
            <a:noFill/>
            <a:prstDash val="solid"/>
            <a:round/>
            <a:headEnd type="none" w="med" len="med"/>
            <a:tailEnd type="none" w="med" len="med"/>
          </a:ln>
          <a:effectLst/>
        </p:spPr>
        <p:txBody>
          <a:bodyPr vert="vert" wrap="square" lIns="68644" tIns="34322" rIns="68644" bIns="34322" numCol="1" rtlCol="0" anchor="t" anchorCtr="0" compatLnSpc="1">
            <a:prstTxWarp prst="textNoShape">
              <a:avLst/>
            </a:prstTxWarp>
          </a:bodyPr>
          <a:lstStyle/>
          <a:p>
            <a:r>
              <a:rPr lang="en-US" sz="1200" b="1" dirty="0">
                <a:solidFill>
                  <a:srgbClr val="FFFFFF"/>
                </a:solidFill>
                <a:latin typeface="Verdana" pitchFamily="64" charset="0"/>
                <a:ea typeface="ＭＳ Ｐゴシック" pitchFamily="64" charset="-128"/>
                <a:cs typeface="ＭＳ Ｐゴシック" pitchFamily="64" charset="-128"/>
              </a:rPr>
              <a:t>Increasing Population Impact</a:t>
            </a:r>
          </a:p>
        </p:txBody>
      </p:sp>
      <p:sp>
        <p:nvSpPr>
          <p:cNvPr id="24" name="TextBox 23"/>
          <p:cNvSpPr txBox="1"/>
          <p:nvPr/>
        </p:nvSpPr>
        <p:spPr>
          <a:xfrm>
            <a:off x="1253703" y="239900"/>
            <a:ext cx="6310879" cy="738664"/>
          </a:xfrm>
          <a:prstGeom prst="rect">
            <a:avLst/>
          </a:prstGeom>
          <a:noFill/>
        </p:spPr>
        <p:txBody>
          <a:bodyPr wrap="square" lIns="0" tIns="0" rIns="0" bIns="0" rtlCol="0" anchor="t" anchorCtr="0">
            <a:spAutoFit/>
          </a:bodyPr>
          <a:lstStyle/>
          <a:p>
            <a:r>
              <a:rPr lang="en-US" b="1" dirty="0" smtClean="0">
                <a:solidFill>
                  <a:srgbClr val="01A490"/>
                </a:solidFill>
                <a:latin typeface="Verdana"/>
                <a:ea typeface="ＭＳ Ｐゴシック"/>
                <a:cs typeface="+mj-cs"/>
              </a:rPr>
              <a:t>COMPREHENSIVE APPROACH TO CHILDHOOD OBESITY</a:t>
            </a:r>
            <a:endParaRPr lang="en-US" b="1" dirty="0">
              <a:solidFill>
                <a:srgbClr val="01A490"/>
              </a:solidFill>
              <a:latin typeface="Verdana"/>
              <a:ea typeface="ＭＳ Ｐゴシック"/>
              <a:cs typeface="+mj-cs"/>
            </a:endParaRPr>
          </a:p>
        </p:txBody>
      </p:sp>
      <p:graphicFrame>
        <p:nvGraphicFramePr>
          <p:cNvPr id="26" name="Diagram 25"/>
          <p:cNvGraphicFramePr/>
          <p:nvPr>
            <p:extLst>
              <p:ext uri="{D42A27DB-BD31-4B8C-83A1-F6EECF244321}">
                <p14:modId xmlns:p14="http://schemas.microsoft.com/office/powerpoint/2010/main" val="2287684224"/>
              </p:ext>
            </p:extLst>
          </p:nvPr>
        </p:nvGraphicFramePr>
        <p:xfrm>
          <a:off x="2329493" y="1751129"/>
          <a:ext cx="6429445" cy="4699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TextBox 27"/>
          <p:cNvSpPr txBox="1"/>
          <p:nvPr/>
        </p:nvSpPr>
        <p:spPr>
          <a:xfrm>
            <a:off x="4705350" y="3009422"/>
            <a:ext cx="1676400" cy="954107"/>
          </a:xfrm>
          <a:prstGeom prst="rect">
            <a:avLst/>
          </a:prstGeom>
          <a:noFill/>
        </p:spPr>
        <p:txBody>
          <a:bodyPr wrap="square" rtlCol="0">
            <a:spAutoFit/>
          </a:bodyPr>
          <a:lstStyle/>
          <a:p>
            <a:pPr algn="ctr"/>
            <a:r>
              <a:rPr lang="en-US" sz="1400" b="1" dirty="0" smtClean="0">
                <a:solidFill>
                  <a:srgbClr val="FFFFFF"/>
                </a:solidFill>
              </a:rPr>
              <a:t>Upgrade Childcare - HEPA</a:t>
            </a:r>
          </a:p>
          <a:p>
            <a:pPr algn="ctr"/>
            <a:r>
              <a:rPr lang="en-US" sz="1400" b="1" dirty="0" smtClean="0">
                <a:solidFill>
                  <a:srgbClr val="FFFFFF"/>
                </a:solidFill>
              </a:rPr>
              <a:t>(~700,000)</a:t>
            </a:r>
            <a:endParaRPr lang="en-US" sz="1400" b="1" dirty="0">
              <a:solidFill>
                <a:srgbClr val="FFFFFF"/>
              </a:solidFill>
            </a:endParaRPr>
          </a:p>
        </p:txBody>
      </p:sp>
      <p:sp>
        <p:nvSpPr>
          <p:cNvPr id="29" name="TextBox 28"/>
          <p:cNvSpPr txBox="1"/>
          <p:nvPr/>
        </p:nvSpPr>
        <p:spPr>
          <a:xfrm>
            <a:off x="4210050" y="4044015"/>
            <a:ext cx="2667000" cy="523220"/>
          </a:xfrm>
          <a:prstGeom prst="rect">
            <a:avLst/>
          </a:prstGeom>
          <a:noFill/>
        </p:spPr>
        <p:txBody>
          <a:bodyPr wrap="square" rtlCol="0">
            <a:spAutoFit/>
          </a:bodyPr>
          <a:lstStyle/>
          <a:p>
            <a:pPr algn="ctr"/>
            <a:r>
              <a:rPr lang="en-US" sz="1400" b="1" dirty="0" smtClean="0">
                <a:solidFill>
                  <a:srgbClr val="FFFFFF"/>
                </a:solidFill>
              </a:rPr>
              <a:t>Upgrade Camping</a:t>
            </a:r>
          </a:p>
          <a:p>
            <a:pPr algn="ctr"/>
            <a:r>
              <a:rPr lang="en-US" sz="1400" b="1" dirty="0" smtClean="0">
                <a:solidFill>
                  <a:srgbClr val="FFFFFF"/>
                </a:solidFill>
              </a:rPr>
              <a:t>(~800,000)</a:t>
            </a:r>
            <a:endParaRPr lang="en-US" sz="1400" b="1" dirty="0">
              <a:solidFill>
                <a:srgbClr val="FFFFFF"/>
              </a:solidFill>
            </a:endParaRPr>
          </a:p>
        </p:txBody>
      </p:sp>
      <p:sp>
        <p:nvSpPr>
          <p:cNvPr id="30" name="TextBox 29"/>
          <p:cNvSpPr txBox="1"/>
          <p:nvPr/>
        </p:nvSpPr>
        <p:spPr>
          <a:xfrm>
            <a:off x="3400425" y="4905702"/>
            <a:ext cx="4257675" cy="738664"/>
          </a:xfrm>
          <a:prstGeom prst="rect">
            <a:avLst/>
          </a:prstGeom>
          <a:noFill/>
        </p:spPr>
        <p:txBody>
          <a:bodyPr wrap="square" rtlCol="0">
            <a:spAutoFit/>
          </a:bodyPr>
          <a:lstStyle/>
          <a:p>
            <a:pPr algn="ctr"/>
            <a:r>
              <a:rPr lang="en-US" sz="1400" b="1" dirty="0" smtClean="0">
                <a:solidFill>
                  <a:srgbClr val="FFFFFF"/>
                </a:solidFill>
              </a:rPr>
              <a:t>Upgrade Youth Sports</a:t>
            </a:r>
          </a:p>
          <a:p>
            <a:pPr algn="ctr"/>
            <a:r>
              <a:rPr lang="en-US" sz="1400" b="1" dirty="0" smtClean="0">
                <a:solidFill>
                  <a:srgbClr val="FFFFFF"/>
                </a:solidFill>
              </a:rPr>
              <a:t>(~1.5 M)</a:t>
            </a:r>
          </a:p>
          <a:p>
            <a:pPr algn="ctr"/>
            <a:endParaRPr lang="en-US" sz="1400" b="1" dirty="0">
              <a:solidFill>
                <a:srgbClr val="FFFFFF"/>
              </a:solidFill>
            </a:endParaRPr>
          </a:p>
        </p:txBody>
      </p:sp>
      <p:sp>
        <p:nvSpPr>
          <p:cNvPr id="31" name="TextBox 30"/>
          <p:cNvSpPr txBox="1"/>
          <p:nvPr/>
        </p:nvSpPr>
        <p:spPr>
          <a:xfrm>
            <a:off x="2686050" y="5862257"/>
            <a:ext cx="5720326" cy="523220"/>
          </a:xfrm>
          <a:prstGeom prst="rect">
            <a:avLst/>
          </a:prstGeom>
          <a:noFill/>
        </p:spPr>
        <p:txBody>
          <a:bodyPr wrap="square" rtlCol="0">
            <a:spAutoFit/>
          </a:bodyPr>
          <a:lstStyle/>
          <a:p>
            <a:pPr algn="ctr"/>
            <a:r>
              <a:rPr lang="en-US" sz="1400" b="1" dirty="0" smtClean="0">
                <a:solidFill>
                  <a:srgbClr val="FFFFFF"/>
                </a:solidFill>
              </a:rPr>
              <a:t>Healthier Communities</a:t>
            </a:r>
          </a:p>
          <a:p>
            <a:pPr algn="ctr"/>
            <a:r>
              <a:rPr lang="en-US" sz="1400" b="1" dirty="0" smtClean="0">
                <a:solidFill>
                  <a:srgbClr val="FFFFFF"/>
                </a:solidFill>
              </a:rPr>
              <a:t>(millions)</a:t>
            </a:r>
            <a:endParaRPr lang="en-US" sz="1400" b="1" dirty="0">
              <a:solidFill>
                <a:srgbClr val="FFFFFF"/>
              </a:solidFill>
            </a:endParaRPr>
          </a:p>
        </p:txBody>
      </p:sp>
      <p:sp>
        <p:nvSpPr>
          <p:cNvPr id="17" name="TextBox 16"/>
          <p:cNvSpPr txBox="1"/>
          <p:nvPr/>
        </p:nvSpPr>
        <p:spPr>
          <a:xfrm>
            <a:off x="4212713" y="2024391"/>
            <a:ext cx="2667000" cy="307777"/>
          </a:xfrm>
          <a:prstGeom prst="rect">
            <a:avLst/>
          </a:prstGeom>
          <a:noFill/>
        </p:spPr>
        <p:txBody>
          <a:bodyPr wrap="square" rtlCol="0">
            <a:spAutoFit/>
          </a:bodyPr>
          <a:lstStyle/>
          <a:p>
            <a:pPr algn="ctr"/>
            <a:endParaRPr lang="en-US" sz="1400" b="1" dirty="0">
              <a:solidFill>
                <a:srgbClr val="FFFFFF"/>
              </a:solidFill>
            </a:endParaRPr>
          </a:p>
        </p:txBody>
      </p:sp>
    </p:spTree>
    <p:extLst>
      <p:ext uri="{BB962C8B-B14F-4D97-AF65-F5344CB8AC3E}">
        <p14:creationId xmlns:p14="http://schemas.microsoft.com/office/powerpoint/2010/main" val="3181761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solidFill>
                  <a:schemeClr val="accent3"/>
                </a:solidFill>
              </a:rPr>
              <a:t>Crafting the Healthy Eating and Physical Activity (HEPA) Standards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33614901"/>
              </p:ext>
            </p:extLst>
          </p:nvPr>
        </p:nvGraphicFramePr>
        <p:xfrm>
          <a:off x="628650" y="168773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a:xfrm>
            <a:off x="350838" y="6356350"/>
            <a:ext cx="409575" cy="217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ＭＳ Ｐゴシック" pitchFamily="34" charset="-128"/>
              </a:defRPr>
            </a:lvl1pPr>
            <a:lvl2pPr marL="742950" indent="-285750" eaLnBrk="0" hangingPunct="0">
              <a:defRPr sz="2400">
                <a:solidFill>
                  <a:schemeClr val="tx1"/>
                </a:solidFill>
                <a:latin typeface="Verdana" pitchFamily="34" charset="0"/>
                <a:ea typeface="ＭＳ Ｐゴシック" pitchFamily="34" charset="-128"/>
              </a:defRPr>
            </a:lvl2pPr>
            <a:lvl3pPr marL="1143000" indent="-228600" eaLnBrk="0" hangingPunct="0">
              <a:defRPr sz="2400">
                <a:solidFill>
                  <a:schemeClr val="tx1"/>
                </a:solidFill>
                <a:latin typeface="Verdana" pitchFamily="34" charset="0"/>
                <a:ea typeface="ＭＳ Ｐゴシック" pitchFamily="34" charset="-128"/>
              </a:defRPr>
            </a:lvl3pPr>
            <a:lvl4pPr marL="1600200" indent="-228600" eaLnBrk="0" hangingPunct="0">
              <a:defRPr sz="2400">
                <a:solidFill>
                  <a:schemeClr val="tx1"/>
                </a:solidFill>
                <a:latin typeface="Verdana" pitchFamily="34" charset="0"/>
                <a:ea typeface="ＭＳ Ｐゴシック" pitchFamily="34" charset="-128"/>
              </a:defRPr>
            </a:lvl4pPr>
            <a:lvl5pPr marL="2057400" indent="-228600" eaLnBrk="0" hangingPunct="0">
              <a:defRPr sz="24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fld id="{6436102D-2525-4E78-ACF4-CBA7DA07F195}" type="slidenum">
              <a:rPr lang="en-US" sz="800" smtClean="0">
                <a:solidFill>
                  <a:srgbClr val="464847"/>
                </a:solidFill>
              </a:rPr>
              <a:pPr/>
              <a:t>6</a:t>
            </a:fld>
            <a:endParaRPr lang="en-US" sz="800" smtClean="0">
              <a:solidFill>
                <a:srgbClr val="464847"/>
              </a:solidFill>
            </a:endParaRPr>
          </a:p>
        </p:txBody>
      </p:sp>
    </p:spTree>
    <p:extLst>
      <p:ext uri="{BB962C8B-B14F-4D97-AF65-F5344CB8AC3E}">
        <p14:creationId xmlns:p14="http://schemas.microsoft.com/office/powerpoint/2010/main" val="157424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HEPA: Inspiring a Movement</a:t>
            </a:r>
            <a:endParaRPr lang="en-US" cap="none" dirty="0" smtClean="0"/>
          </a:p>
        </p:txBody>
      </p:sp>
      <p:sp>
        <p:nvSpPr>
          <p:cNvPr id="185347" name="Content Placeholder 2"/>
          <p:cNvSpPr>
            <a:spLocks noGrp="1"/>
          </p:cNvSpPr>
          <p:nvPr>
            <p:ph idx="4294967295"/>
          </p:nvPr>
        </p:nvSpPr>
        <p:spPr>
          <a:xfrm>
            <a:off x="350838" y="1221342"/>
            <a:ext cx="5487987" cy="4407934"/>
          </a:xfrm>
        </p:spPr>
        <p:txBody>
          <a:bodyPr/>
          <a:lstStyle/>
          <a:p>
            <a:r>
              <a:rPr lang="en-US" b="1" dirty="0" smtClean="0"/>
              <a:t>Healthy Eating Physical Activity (HEPA) Standards:</a:t>
            </a:r>
          </a:p>
          <a:p>
            <a:pPr lvl="1"/>
            <a:r>
              <a:rPr lang="en-US" sz="1600" u="sng" dirty="0" smtClean="0"/>
              <a:t>Commitment</a:t>
            </a:r>
            <a:r>
              <a:rPr lang="en-US" sz="1600" dirty="0" smtClean="0"/>
              <a:t>: The Y responded to requests from the </a:t>
            </a:r>
            <a:r>
              <a:rPr lang="en-US" sz="1600" dirty="0"/>
              <a:t>f</a:t>
            </a:r>
            <a:r>
              <a:rPr lang="en-US" sz="1600" dirty="0" smtClean="0"/>
              <a:t>irst </a:t>
            </a:r>
            <a:r>
              <a:rPr lang="en-US" sz="1600" dirty="0"/>
              <a:t>l</a:t>
            </a:r>
            <a:r>
              <a:rPr lang="en-US" sz="1600" dirty="0" smtClean="0"/>
              <a:t>ady and the Partnership for a Healthier America (PHA) to adopt standards for nutrition and physical activity in Y early learning and afterschool programs. </a:t>
            </a:r>
          </a:p>
          <a:p>
            <a:pPr lvl="1"/>
            <a:r>
              <a:rPr lang="en-US" sz="1600" u="sng" dirty="0" smtClean="0"/>
              <a:t>Goal</a:t>
            </a:r>
            <a:r>
              <a:rPr lang="en-US" sz="1600" dirty="0" smtClean="0"/>
              <a:t>: 85 percent </a:t>
            </a:r>
            <a:r>
              <a:rPr lang="en-US" sz="1600" dirty="0"/>
              <a:t>of Y Associations with early </a:t>
            </a:r>
            <a:r>
              <a:rPr lang="en-US" sz="1600" dirty="0" smtClean="0"/>
              <a:t>learning and/or </a:t>
            </a:r>
            <a:r>
              <a:rPr lang="en-US" sz="1600" dirty="0"/>
              <a:t>afterschool programs will </a:t>
            </a:r>
            <a:r>
              <a:rPr lang="en-US" sz="1600" dirty="0" smtClean="0"/>
              <a:t>meet </a:t>
            </a:r>
            <a:r>
              <a:rPr lang="en-US" sz="1600" u="sng" dirty="0" smtClean="0"/>
              <a:t>ALL</a:t>
            </a:r>
            <a:r>
              <a:rPr lang="en-US" sz="1600" dirty="0" smtClean="0"/>
              <a:t> </a:t>
            </a:r>
            <a:r>
              <a:rPr lang="en-US" sz="1600" dirty="0"/>
              <a:t>standards by 2015. </a:t>
            </a:r>
          </a:p>
          <a:p>
            <a:pPr lvl="1"/>
            <a:r>
              <a:rPr lang="en-US" sz="1600" u="sng" dirty="0" smtClean="0"/>
              <a:t>Status</a:t>
            </a:r>
            <a:r>
              <a:rPr lang="en-US" sz="1600" dirty="0" smtClean="0"/>
              <a:t>: Over 93 percent of Ys have committed to implementing all of the standards, and are on the way to making improvements to align practices and policies to sustain HEPA standards.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914243" y="2152926"/>
            <a:ext cx="2809897" cy="2107422"/>
          </a:xfrm>
          <a:prstGeom prst="roundRect">
            <a:avLst>
              <a:gd name="adj" fmla="val 8594"/>
            </a:avLst>
          </a:prstGeom>
          <a:solidFill>
            <a:srgbClr val="FFFFFF">
              <a:shade val="85000"/>
            </a:srgbClr>
          </a:solidFill>
          <a:ln>
            <a:noFill/>
          </a:ln>
          <a:effectLst/>
          <a:extLst/>
        </p:spPr>
      </p:pic>
      <p:sp>
        <p:nvSpPr>
          <p:cNvPr id="3" name="Footer Placeholder 2"/>
          <p:cNvSpPr>
            <a:spLocks noGrp="1"/>
          </p:cNvSpPr>
          <p:nvPr>
            <p:ph type="ftr" sz="quarter" idx="11"/>
          </p:nvPr>
        </p:nvSpPr>
        <p:spPr>
          <a:xfrm>
            <a:off x="586615" y="6356350"/>
            <a:ext cx="8137525" cy="287338"/>
          </a:xfrm>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11070605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commitment to implementation </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427187618"/>
              </p:ext>
            </p:extLst>
          </p:nvPr>
        </p:nvGraphicFramePr>
        <p:xfrm>
          <a:off x="382588" y="1244600"/>
          <a:ext cx="8339137"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spTree>
    <p:extLst>
      <p:ext uri="{BB962C8B-B14F-4D97-AF65-F5344CB8AC3E}">
        <p14:creationId xmlns:p14="http://schemas.microsoft.com/office/powerpoint/2010/main" val="37328958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growth since 2011 to present </a:t>
            </a:r>
            <a:endParaRPr lang="en-US" dirty="0"/>
          </a:p>
        </p:txBody>
      </p:sp>
      <p:sp>
        <p:nvSpPr>
          <p:cNvPr id="5" name="Footer Placeholder 4"/>
          <p:cNvSpPr>
            <a:spLocks noGrp="1"/>
          </p:cNvSpPr>
          <p:nvPr>
            <p:ph type="ftr" sz="quarter" idx="11"/>
          </p:nvPr>
        </p:nvSpPr>
        <p:spPr/>
        <p:txBody>
          <a:bodyPr/>
          <a:lstStyle/>
          <a:p>
            <a:pPr>
              <a:defRPr/>
            </a:pPr>
            <a:r>
              <a:rPr lang="en-US" dirty="0" smtClean="0">
                <a:solidFill>
                  <a:schemeClr val="tx2"/>
                </a:solidFill>
              </a:rPr>
              <a:t>| MEET HEPA | ©2015 YMCA of the USA</a:t>
            </a:r>
            <a:endParaRPr lang="en-US"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3324683"/>
              </p:ext>
            </p:extLst>
          </p:nvPr>
        </p:nvGraphicFramePr>
        <p:xfrm>
          <a:off x="354013" y="1739900"/>
          <a:ext cx="8339137" cy="4375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513990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AINBULLETSACTIVATED" val="False"/>
</p:tagLst>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ltarum - text">
  <a:themeElements>
    <a:clrScheme name="Altarum - text 2">
      <a:dk1>
        <a:srgbClr val="000000"/>
      </a:dk1>
      <a:lt1>
        <a:srgbClr val="FFFFFF"/>
      </a:lt1>
      <a:dk2>
        <a:srgbClr val="DFCB89"/>
      </a:dk2>
      <a:lt2>
        <a:srgbClr val="7CB4D9"/>
      </a:lt2>
      <a:accent1>
        <a:srgbClr val="EEC585"/>
      </a:accent1>
      <a:accent2>
        <a:srgbClr val="A8C5A6"/>
      </a:accent2>
      <a:accent3>
        <a:srgbClr val="FFFFFF"/>
      </a:accent3>
      <a:accent4>
        <a:srgbClr val="000000"/>
      </a:accent4>
      <a:accent5>
        <a:srgbClr val="F5DFC2"/>
      </a:accent5>
      <a:accent6>
        <a:srgbClr val="98B296"/>
      </a:accent6>
      <a:hlink>
        <a:srgbClr val="E22E2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tarum - tex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Altarum - text 2">
        <a:dk1>
          <a:srgbClr val="000000"/>
        </a:dk1>
        <a:lt1>
          <a:srgbClr val="FFFFFF"/>
        </a:lt1>
        <a:dk2>
          <a:srgbClr val="DFCB89"/>
        </a:dk2>
        <a:lt2>
          <a:srgbClr val="7CB4D9"/>
        </a:lt2>
        <a:accent1>
          <a:srgbClr val="EEC585"/>
        </a:accent1>
        <a:accent2>
          <a:srgbClr val="A8C5A6"/>
        </a:accent2>
        <a:accent3>
          <a:srgbClr val="FFFFFF"/>
        </a:accent3>
        <a:accent4>
          <a:srgbClr val="000000"/>
        </a:accent4>
        <a:accent5>
          <a:srgbClr val="F5DFC2"/>
        </a:accent5>
        <a:accent6>
          <a:srgbClr val="98B296"/>
        </a:accent6>
        <a:hlink>
          <a:srgbClr val="E22E2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5885</TotalTime>
  <Words>3451</Words>
  <Application>Microsoft Macintosh PowerPoint</Application>
  <PresentationFormat>On-screen Show (4:3)</PresentationFormat>
  <Paragraphs>481</Paragraphs>
  <Slides>39</Slides>
  <Notes>25</Notes>
  <HiddenSlides>0</HiddenSlides>
  <MMClips>0</MMClips>
  <ScaleCrop>false</ScaleCrop>
  <HeadingPairs>
    <vt:vector size="4" baseType="variant">
      <vt:variant>
        <vt:lpstr>Theme</vt:lpstr>
      </vt:variant>
      <vt:variant>
        <vt:i4>12</vt:i4>
      </vt:variant>
      <vt:variant>
        <vt:lpstr>Slide Titles</vt:lpstr>
      </vt:variant>
      <vt:variant>
        <vt:i4>39</vt:i4>
      </vt:variant>
    </vt:vector>
  </HeadingPairs>
  <TitlesOfParts>
    <vt:vector size="51" baseType="lpstr">
      <vt:lpstr>blank</vt:lpstr>
      <vt:lpstr>YMCA-Red</vt:lpstr>
      <vt:lpstr>YMCA-Purple</vt:lpstr>
      <vt:lpstr>YMCA-Blue</vt:lpstr>
      <vt:lpstr>YMCA-Green</vt:lpstr>
      <vt:lpstr>Altarum - text</vt:lpstr>
      <vt:lpstr>1_YMCA-Purple</vt:lpstr>
      <vt:lpstr>1_YMCA-Blue</vt:lpstr>
      <vt:lpstr>3_YMCA-Red</vt:lpstr>
      <vt:lpstr>4_YMCA-Blue</vt:lpstr>
      <vt:lpstr>2_YMCA-Purple</vt:lpstr>
      <vt:lpstr>3_YMCA-Purple</vt:lpstr>
      <vt:lpstr>Championing health</vt:lpstr>
      <vt:lpstr>Y Structure: ASSOCIATIONS &amp; BRANCHES</vt:lpstr>
      <vt:lpstr>PowerPoint Presentation</vt:lpstr>
      <vt:lpstr>PowerPoint Presentation</vt:lpstr>
      <vt:lpstr>PowerPoint Presentation</vt:lpstr>
      <vt:lpstr>Crafting the Healthy Eating and Physical Activity (HEPA) Standards</vt:lpstr>
      <vt:lpstr>HEPA: Inspiring a Movement</vt:lpstr>
      <vt:lpstr>From commitment to implementation </vt:lpstr>
      <vt:lpstr>Commitment growth since 2011 to present </vt:lpstr>
      <vt:lpstr>Self-reported growth over time</vt:lpstr>
      <vt:lpstr>CHANGE IN SELF-REPORTED COMPLIANCE AT THE STANDARD LEVEL (early learning)</vt:lpstr>
      <vt:lpstr>CHANGE IN SELF-REPORTED COMPLIANCE AT THE STANDARD LEVEL (afterschool)</vt:lpstr>
      <vt:lpstr>Participation over time in document review process 2013 – 2015 </vt:lpstr>
      <vt:lpstr>Growth in verified compliance</vt:lpstr>
      <vt:lpstr>ys in states that receive sphc funding meet a higher % of hepa standards than those in states without funding</vt:lpstr>
      <vt:lpstr>Supporting Implementation</vt:lpstr>
      <vt:lpstr>PowerPoint Presentation</vt:lpstr>
      <vt:lpstr>PowerPoint Presentation</vt:lpstr>
      <vt:lpstr>Sample Resources: Snapshot  Summary OF Materials Y’s can use</vt:lpstr>
      <vt:lpstr>Sample Resources: posters</vt:lpstr>
      <vt:lpstr>Resources: Hepa workshop series overview </vt:lpstr>
      <vt:lpstr>QRIS: Continual improvement process </vt:lpstr>
      <vt:lpstr>Resources, ACTIVITIES, ETC</vt:lpstr>
      <vt:lpstr>Resources:  Technical Assistance</vt:lpstr>
      <vt:lpstr>Helping you succeed:  HEPA Preferred Vendor Program </vt:lpstr>
      <vt:lpstr>partnerships| American academy of pediatrics </vt:lpstr>
      <vt:lpstr>PROGRAM DEVELOPMENT:</vt:lpstr>
      <vt:lpstr>Resources:  “Write brain” mats &amp; story cards </vt:lpstr>
      <vt:lpstr>RESOURCES: Training and Child Friendly videos</vt:lpstr>
      <vt:lpstr>Resources: Y-USA Seasonal Guides </vt:lpstr>
      <vt:lpstr>Other YUSA  communication vehicles </vt:lpstr>
      <vt:lpstr>Recognizing &amp; celebrating success</vt:lpstr>
      <vt:lpstr>Meet the hepa champions</vt:lpstr>
      <vt:lpstr>Meet the hepa champion Ys</vt:lpstr>
      <vt:lpstr>Supporting Others’ COMMITMENTs </vt:lpstr>
      <vt:lpstr>Y State alliances &amp; HEPA activity</vt:lpstr>
      <vt:lpstr>California</vt:lpstr>
      <vt:lpstr>TEXAS    </vt:lpstr>
      <vt:lpstr>ys in states that receive sphc funding meet a higher % of hepa standards than those in states without funding</vt:lpstr>
    </vt:vector>
  </TitlesOfParts>
  <Company>YMCA of the 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 Message</dc:title>
  <dc:creator>Marciszyn, Lauren</dc:creator>
  <cp:lastModifiedBy>Mac User</cp:lastModifiedBy>
  <cp:revision>187</cp:revision>
  <cp:lastPrinted>2014-09-18T16:08:13Z</cp:lastPrinted>
  <dcterms:created xsi:type="dcterms:W3CDTF">2014-09-12T18:26:10Z</dcterms:created>
  <dcterms:modified xsi:type="dcterms:W3CDTF">2015-08-28T18:44:21Z</dcterms:modified>
</cp:coreProperties>
</file>