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1510" r:id="rId4"/>
    <p:sldId id="1515" r:id="rId5"/>
    <p:sldId id="1522" r:id="rId6"/>
    <p:sldId id="1526" r:id="rId7"/>
    <p:sldId id="1527" r:id="rId8"/>
    <p:sldId id="1539" r:id="rId9"/>
    <p:sldId id="1541" r:id="rId10"/>
    <p:sldId id="1542" r:id="rId11"/>
    <p:sldId id="154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  <a:srgbClr val="008000"/>
    <a:srgbClr val="003300"/>
    <a:srgbClr val="E9FFBD"/>
    <a:srgbClr val="CCFF99"/>
    <a:srgbClr val="CCFF66"/>
    <a:srgbClr val="D2F32D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8" autoAdjust="0"/>
    <p:restoredTop sz="94660"/>
  </p:normalViewPr>
  <p:slideViewPr>
    <p:cSldViewPr>
      <p:cViewPr>
        <p:scale>
          <a:sx n="90" d="100"/>
          <a:sy n="90" d="100"/>
        </p:scale>
        <p:origin x="-120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BE903-0D75-48ED-830D-51D4B7633B5A}" type="doc">
      <dgm:prSet loTypeId="urn:microsoft.com/office/officeart/2005/8/layout/radial6" loCatId="cycle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2437CB-E6B7-4209-AFC5-7FBC680A5925}">
      <dgm:prSet phldrT="[Text]"/>
      <dgm:spPr/>
      <dgm:t>
        <a:bodyPr/>
        <a:lstStyle/>
        <a:p>
          <a:r>
            <a:rPr lang="en-US" dirty="0" smtClean="0"/>
            <a:t>Health Equity</a:t>
          </a:r>
          <a:endParaRPr lang="en-US" dirty="0"/>
        </a:p>
      </dgm:t>
    </dgm:pt>
    <dgm:pt modelId="{4C8E3708-3D7C-4C4E-862C-F0C2334C5EFD}" type="parTrans" cxnId="{83A10F70-0F1A-498F-8D30-238CAC106082}">
      <dgm:prSet/>
      <dgm:spPr/>
      <dgm:t>
        <a:bodyPr/>
        <a:lstStyle/>
        <a:p>
          <a:endParaRPr lang="en-US"/>
        </a:p>
      </dgm:t>
    </dgm:pt>
    <dgm:pt modelId="{AF6A42BE-29D8-4526-A263-0A27803CEE39}" type="sibTrans" cxnId="{83A10F70-0F1A-498F-8D30-238CAC106082}">
      <dgm:prSet/>
      <dgm:spPr/>
      <dgm:t>
        <a:bodyPr/>
        <a:lstStyle/>
        <a:p>
          <a:endParaRPr lang="en-US"/>
        </a:p>
      </dgm:t>
    </dgm:pt>
    <dgm:pt modelId="{40A2AED8-CF00-40AD-BAFA-8231C90EF58C}">
      <dgm:prSet phldrT="[Text]" custT="1"/>
      <dgm:spPr/>
      <dgm:t>
        <a:bodyPr/>
        <a:lstStyle/>
        <a:p>
          <a:r>
            <a:rPr lang="en-US" sz="1800" b="1" smtClean="0"/>
            <a:t>Policy</a:t>
          </a:r>
          <a:endParaRPr lang="en-US" sz="1800" b="1" dirty="0"/>
        </a:p>
      </dgm:t>
    </dgm:pt>
    <dgm:pt modelId="{3A9F6FC8-E08B-4CAF-90DA-411089D4FC65}" type="parTrans" cxnId="{D3501F36-3899-42EC-83D5-93A39F5A4DC4}">
      <dgm:prSet/>
      <dgm:spPr/>
      <dgm:t>
        <a:bodyPr/>
        <a:lstStyle/>
        <a:p>
          <a:endParaRPr lang="en-US"/>
        </a:p>
      </dgm:t>
    </dgm:pt>
    <dgm:pt modelId="{D9FD8B9E-D160-4035-8C02-920E49ACA49D}" type="sibTrans" cxnId="{D3501F36-3899-42EC-83D5-93A39F5A4DC4}">
      <dgm:prSet/>
      <dgm:spPr/>
      <dgm:t>
        <a:bodyPr/>
        <a:lstStyle/>
        <a:p>
          <a:endParaRPr lang="en-US"/>
        </a:p>
      </dgm:t>
    </dgm:pt>
    <dgm:pt modelId="{D589163F-9AA9-4899-937F-D04330830DA0}">
      <dgm:prSet phldrT="[Text]" custT="1"/>
      <dgm:spPr/>
      <dgm:t>
        <a:bodyPr/>
        <a:lstStyle/>
        <a:p>
          <a:r>
            <a:rPr lang="en-US" sz="1600" b="1" smtClean="0"/>
            <a:t>Built Environment</a:t>
          </a:r>
          <a:endParaRPr lang="en-US" sz="1600" b="1" dirty="0"/>
        </a:p>
      </dgm:t>
    </dgm:pt>
    <dgm:pt modelId="{8BA7DBFB-C003-4D74-991A-EC69ADE9150A}" type="parTrans" cxnId="{BA0869EA-C7C8-4599-B198-C9DF67348687}">
      <dgm:prSet/>
      <dgm:spPr/>
      <dgm:t>
        <a:bodyPr/>
        <a:lstStyle/>
        <a:p>
          <a:endParaRPr lang="en-US"/>
        </a:p>
      </dgm:t>
    </dgm:pt>
    <dgm:pt modelId="{C4B86688-87F2-468C-8607-ABC83BF7F295}" type="sibTrans" cxnId="{BA0869EA-C7C8-4599-B198-C9DF67348687}">
      <dgm:prSet/>
      <dgm:spPr/>
      <dgm:t>
        <a:bodyPr/>
        <a:lstStyle/>
        <a:p>
          <a:endParaRPr lang="en-US"/>
        </a:p>
      </dgm:t>
    </dgm:pt>
    <dgm:pt modelId="{6FF7C974-AEF1-4228-A748-99D20A7FCB29}">
      <dgm:prSet phldrT="[Text]" custT="1"/>
      <dgm:spPr/>
      <dgm:t>
        <a:bodyPr/>
        <a:lstStyle/>
        <a:p>
          <a:r>
            <a:rPr lang="en-US" sz="1800" smtClean="0"/>
            <a:t>Mass Media</a:t>
          </a:r>
          <a:endParaRPr lang="en-US" sz="1800" dirty="0"/>
        </a:p>
      </dgm:t>
    </dgm:pt>
    <dgm:pt modelId="{89E1DF13-B0CB-4661-B981-8305A332BE72}" type="parTrans" cxnId="{72B86B9E-D779-42C5-A0F9-C0D98052732D}">
      <dgm:prSet/>
      <dgm:spPr/>
      <dgm:t>
        <a:bodyPr/>
        <a:lstStyle/>
        <a:p>
          <a:endParaRPr lang="en-US"/>
        </a:p>
      </dgm:t>
    </dgm:pt>
    <dgm:pt modelId="{40E8904B-27FB-4F0D-91BF-0123402924D8}" type="sibTrans" cxnId="{72B86B9E-D779-42C5-A0F9-C0D98052732D}">
      <dgm:prSet/>
      <dgm:spPr/>
      <dgm:t>
        <a:bodyPr/>
        <a:lstStyle/>
        <a:p>
          <a:endParaRPr lang="en-US"/>
        </a:p>
      </dgm:t>
    </dgm:pt>
    <dgm:pt modelId="{FF6E7074-E029-4B95-A204-F52F388EC81D}">
      <dgm:prSet phldrT="[Text]" custT="1"/>
      <dgm:spPr/>
      <dgm:t>
        <a:bodyPr/>
        <a:lstStyle/>
        <a:p>
          <a:r>
            <a:rPr lang="en-US" sz="1600" b="1" smtClean="0"/>
            <a:t>Fitness</a:t>
          </a:r>
          <a:endParaRPr lang="en-US" sz="1600" b="1" dirty="0"/>
        </a:p>
      </dgm:t>
    </dgm:pt>
    <dgm:pt modelId="{FA759C13-10B9-45CA-BE08-A008D4B87BE9}" type="parTrans" cxnId="{E2871061-20ED-4A96-9225-A92BBAC33727}">
      <dgm:prSet/>
      <dgm:spPr/>
      <dgm:t>
        <a:bodyPr/>
        <a:lstStyle/>
        <a:p>
          <a:endParaRPr lang="en-US"/>
        </a:p>
      </dgm:t>
    </dgm:pt>
    <dgm:pt modelId="{3CD79E14-CEAD-4193-A5AE-CC1597AA65ED}" type="sibTrans" cxnId="{E2871061-20ED-4A96-9225-A92BBAC33727}">
      <dgm:prSet/>
      <dgm:spPr/>
      <dgm:t>
        <a:bodyPr/>
        <a:lstStyle/>
        <a:p>
          <a:endParaRPr lang="en-US"/>
        </a:p>
      </dgm:t>
    </dgm:pt>
    <dgm:pt modelId="{C81E04F1-EF25-4756-B4FB-BB74E4E41F4C}" type="pres">
      <dgm:prSet presAssocID="{016BE903-0D75-48ED-830D-51D4B7633B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DADB88-2360-438E-B705-DB60A3F09AF0}" type="pres">
      <dgm:prSet presAssocID="{DC2437CB-E6B7-4209-AFC5-7FBC680A5925}" presName="centerShape" presStyleLbl="node0" presStyleIdx="0" presStyleCnt="1" custScaleX="110000" custScaleY="110000"/>
      <dgm:spPr/>
      <dgm:t>
        <a:bodyPr/>
        <a:lstStyle/>
        <a:p>
          <a:endParaRPr lang="en-US"/>
        </a:p>
      </dgm:t>
    </dgm:pt>
    <dgm:pt modelId="{0BEF2568-8FCB-4BE3-8BBE-EF29F5E53917}" type="pres">
      <dgm:prSet presAssocID="{40A2AED8-CF00-40AD-BAFA-8231C90EF58C}" presName="node" presStyleLbl="node1" presStyleIdx="0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F3211-0721-4135-B0B6-1CED744ECB14}" type="pres">
      <dgm:prSet presAssocID="{40A2AED8-CF00-40AD-BAFA-8231C90EF58C}" presName="dummy" presStyleCnt="0"/>
      <dgm:spPr/>
    </dgm:pt>
    <dgm:pt modelId="{42B6DD6D-0F99-45DB-8C8D-D122E1AE4218}" type="pres">
      <dgm:prSet presAssocID="{D9FD8B9E-D160-4035-8C02-920E49ACA49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95683E5-9A5A-48FD-979F-D6941B4C7B29}" type="pres">
      <dgm:prSet presAssocID="{D589163F-9AA9-4899-937F-D04330830DA0}" presName="node" presStyleLbl="node1" presStyleIdx="1" presStyleCnt="4" custScaleX="13686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0A73E-ECD8-465E-A295-ADA3927991B7}" type="pres">
      <dgm:prSet presAssocID="{D589163F-9AA9-4899-937F-D04330830DA0}" presName="dummy" presStyleCnt="0"/>
      <dgm:spPr/>
    </dgm:pt>
    <dgm:pt modelId="{487591EB-2B01-4647-B8B7-A72978DEDA0E}" type="pres">
      <dgm:prSet presAssocID="{C4B86688-87F2-468C-8607-ABC83BF7F29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988CBE1-F963-4EA1-81E3-C99E517CFC49}" type="pres">
      <dgm:prSet presAssocID="{6FF7C974-AEF1-4228-A748-99D20A7FCB29}" presName="node" presStyleLbl="node1" presStyleIdx="2" presStyleCnt="4" custScaleX="12100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CEDC7-0DD9-43E4-8ECB-C91DC0BC23C3}" type="pres">
      <dgm:prSet presAssocID="{6FF7C974-AEF1-4228-A748-99D20A7FCB29}" presName="dummy" presStyleCnt="0"/>
      <dgm:spPr/>
    </dgm:pt>
    <dgm:pt modelId="{423B77F1-CF40-46D8-9D8D-875AE007C67C}" type="pres">
      <dgm:prSet presAssocID="{40E8904B-27FB-4F0D-91BF-0123402924D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1452E7F-57B2-4D13-9A4F-7C197125DEC6}" type="pres">
      <dgm:prSet presAssocID="{FF6E7074-E029-4B95-A204-F52F388EC81D}" presName="node" presStyleLbl="node1" presStyleIdx="3" presStyleCnt="4" custScaleX="139410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E2556-3344-4098-AEE9-E7A30012B4D0}" type="pres">
      <dgm:prSet presAssocID="{FF6E7074-E029-4B95-A204-F52F388EC81D}" presName="dummy" presStyleCnt="0"/>
      <dgm:spPr/>
    </dgm:pt>
    <dgm:pt modelId="{88A2A244-32C3-4D34-AEE3-E2A4C438DFBD}" type="pres">
      <dgm:prSet presAssocID="{3CD79E14-CEAD-4193-A5AE-CC1597AA65E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EDABABC-CDDE-4563-B1E4-794032E56F40}" type="presOf" srcId="{DC2437CB-E6B7-4209-AFC5-7FBC680A5925}" destId="{98DADB88-2360-438E-B705-DB60A3F09AF0}" srcOrd="0" destOrd="0" presId="urn:microsoft.com/office/officeart/2005/8/layout/radial6"/>
    <dgm:cxn modelId="{D2E085CA-8A0F-4AF3-8D1F-D366C96D2FFC}" type="presOf" srcId="{3CD79E14-CEAD-4193-A5AE-CC1597AA65ED}" destId="{88A2A244-32C3-4D34-AEE3-E2A4C438DFBD}" srcOrd="0" destOrd="0" presId="urn:microsoft.com/office/officeart/2005/8/layout/radial6"/>
    <dgm:cxn modelId="{B44A30D5-0F57-4321-A483-AADC9CEC4DF5}" type="presOf" srcId="{D9FD8B9E-D160-4035-8C02-920E49ACA49D}" destId="{42B6DD6D-0F99-45DB-8C8D-D122E1AE4218}" srcOrd="0" destOrd="0" presId="urn:microsoft.com/office/officeart/2005/8/layout/radial6"/>
    <dgm:cxn modelId="{687A000B-A628-44AF-B272-DBD42DFD2E49}" type="presOf" srcId="{016BE903-0D75-48ED-830D-51D4B7633B5A}" destId="{C81E04F1-EF25-4756-B4FB-BB74E4E41F4C}" srcOrd="0" destOrd="0" presId="urn:microsoft.com/office/officeart/2005/8/layout/radial6"/>
    <dgm:cxn modelId="{E3040EC7-DBA5-477E-94E6-28C22E03B7BF}" type="presOf" srcId="{6FF7C974-AEF1-4228-A748-99D20A7FCB29}" destId="{5988CBE1-F963-4EA1-81E3-C99E517CFC49}" srcOrd="0" destOrd="0" presId="urn:microsoft.com/office/officeart/2005/8/layout/radial6"/>
    <dgm:cxn modelId="{66A4128C-5910-404F-8050-5454DDD5A188}" type="presOf" srcId="{FF6E7074-E029-4B95-A204-F52F388EC81D}" destId="{A1452E7F-57B2-4D13-9A4F-7C197125DEC6}" srcOrd="0" destOrd="0" presId="urn:microsoft.com/office/officeart/2005/8/layout/radial6"/>
    <dgm:cxn modelId="{BA0869EA-C7C8-4599-B198-C9DF67348687}" srcId="{DC2437CB-E6B7-4209-AFC5-7FBC680A5925}" destId="{D589163F-9AA9-4899-937F-D04330830DA0}" srcOrd="1" destOrd="0" parTransId="{8BA7DBFB-C003-4D74-991A-EC69ADE9150A}" sibTransId="{C4B86688-87F2-468C-8607-ABC83BF7F295}"/>
    <dgm:cxn modelId="{81F0C6CB-AC8A-41DB-9481-83CB9593A2B3}" type="presOf" srcId="{D589163F-9AA9-4899-937F-D04330830DA0}" destId="{595683E5-9A5A-48FD-979F-D6941B4C7B29}" srcOrd="0" destOrd="0" presId="urn:microsoft.com/office/officeart/2005/8/layout/radial6"/>
    <dgm:cxn modelId="{83A10F70-0F1A-498F-8D30-238CAC106082}" srcId="{016BE903-0D75-48ED-830D-51D4B7633B5A}" destId="{DC2437CB-E6B7-4209-AFC5-7FBC680A5925}" srcOrd="0" destOrd="0" parTransId="{4C8E3708-3D7C-4C4E-862C-F0C2334C5EFD}" sibTransId="{AF6A42BE-29D8-4526-A263-0A27803CEE39}"/>
    <dgm:cxn modelId="{D3501F36-3899-42EC-83D5-93A39F5A4DC4}" srcId="{DC2437CB-E6B7-4209-AFC5-7FBC680A5925}" destId="{40A2AED8-CF00-40AD-BAFA-8231C90EF58C}" srcOrd="0" destOrd="0" parTransId="{3A9F6FC8-E08B-4CAF-90DA-411089D4FC65}" sibTransId="{D9FD8B9E-D160-4035-8C02-920E49ACA49D}"/>
    <dgm:cxn modelId="{85C98B56-F5AD-45C6-A2B2-E7B02DF8062D}" type="presOf" srcId="{40A2AED8-CF00-40AD-BAFA-8231C90EF58C}" destId="{0BEF2568-8FCB-4BE3-8BBE-EF29F5E53917}" srcOrd="0" destOrd="0" presId="urn:microsoft.com/office/officeart/2005/8/layout/radial6"/>
    <dgm:cxn modelId="{E2871061-20ED-4A96-9225-A92BBAC33727}" srcId="{DC2437CB-E6B7-4209-AFC5-7FBC680A5925}" destId="{FF6E7074-E029-4B95-A204-F52F388EC81D}" srcOrd="3" destOrd="0" parTransId="{FA759C13-10B9-45CA-BE08-A008D4B87BE9}" sibTransId="{3CD79E14-CEAD-4193-A5AE-CC1597AA65ED}"/>
    <dgm:cxn modelId="{513282F8-9EB8-49CA-80C0-51ACC72045EC}" type="presOf" srcId="{40E8904B-27FB-4F0D-91BF-0123402924D8}" destId="{423B77F1-CF40-46D8-9D8D-875AE007C67C}" srcOrd="0" destOrd="0" presId="urn:microsoft.com/office/officeart/2005/8/layout/radial6"/>
    <dgm:cxn modelId="{72B86B9E-D779-42C5-A0F9-C0D98052732D}" srcId="{DC2437CB-E6B7-4209-AFC5-7FBC680A5925}" destId="{6FF7C974-AEF1-4228-A748-99D20A7FCB29}" srcOrd="2" destOrd="0" parTransId="{89E1DF13-B0CB-4661-B981-8305A332BE72}" sibTransId="{40E8904B-27FB-4F0D-91BF-0123402924D8}"/>
    <dgm:cxn modelId="{B699FBDB-A40B-44AF-969D-77426FAEBE2B}" type="presOf" srcId="{C4B86688-87F2-468C-8607-ABC83BF7F295}" destId="{487591EB-2B01-4647-B8B7-A72978DEDA0E}" srcOrd="0" destOrd="0" presId="urn:microsoft.com/office/officeart/2005/8/layout/radial6"/>
    <dgm:cxn modelId="{E6DD6458-EC3A-41D3-86BF-1B1139D7D661}" type="presParOf" srcId="{C81E04F1-EF25-4756-B4FB-BB74E4E41F4C}" destId="{98DADB88-2360-438E-B705-DB60A3F09AF0}" srcOrd="0" destOrd="0" presId="urn:microsoft.com/office/officeart/2005/8/layout/radial6"/>
    <dgm:cxn modelId="{57ACFC85-A928-48B4-A263-6306450F2ED2}" type="presParOf" srcId="{C81E04F1-EF25-4756-B4FB-BB74E4E41F4C}" destId="{0BEF2568-8FCB-4BE3-8BBE-EF29F5E53917}" srcOrd="1" destOrd="0" presId="urn:microsoft.com/office/officeart/2005/8/layout/radial6"/>
    <dgm:cxn modelId="{4AA30B4F-CB6B-44CF-B081-B666509C6BCB}" type="presParOf" srcId="{C81E04F1-EF25-4756-B4FB-BB74E4E41F4C}" destId="{7FEF3211-0721-4135-B0B6-1CED744ECB14}" srcOrd="2" destOrd="0" presId="urn:microsoft.com/office/officeart/2005/8/layout/radial6"/>
    <dgm:cxn modelId="{119D10FC-A03C-46C6-AF4B-E0EDA9563D55}" type="presParOf" srcId="{C81E04F1-EF25-4756-B4FB-BB74E4E41F4C}" destId="{42B6DD6D-0F99-45DB-8C8D-D122E1AE4218}" srcOrd="3" destOrd="0" presId="urn:microsoft.com/office/officeart/2005/8/layout/radial6"/>
    <dgm:cxn modelId="{A810229F-32BE-4AD0-8618-EC3DBA40D316}" type="presParOf" srcId="{C81E04F1-EF25-4756-B4FB-BB74E4E41F4C}" destId="{595683E5-9A5A-48FD-979F-D6941B4C7B29}" srcOrd="4" destOrd="0" presId="urn:microsoft.com/office/officeart/2005/8/layout/radial6"/>
    <dgm:cxn modelId="{0C9B7ADB-49C8-4997-9EAF-9736741A5CDE}" type="presParOf" srcId="{C81E04F1-EF25-4756-B4FB-BB74E4E41F4C}" destId="{7570A73E-ECD8-465E-A295-ADA3927991B7}" srcOrd="5" destOrd="0" presId="urn:microsoft.com/office/officeart/2005/8/layout/radial6"/>
    <dgm:cxn modelId="{6C35A398-EC4F-43FE-918E-6B61EA505E9E}" type="presParOf" srcId="{C81E04F1-EF25-4756-B4FB-BB74E4E41F4C}" destId="{487591EB-2B01-4647-B8B7-A72978DEDA0E}" srcOrd="6" destOrd="0" presId="urn:microsoft.com/office/officeart/2005/8/layout/radial6"/>
    <dgm:cxn modelId="{C1317166-A3B1-487D-868E-486FA25243D1}" type="presParOf" srcId="{C81E04F1-EF25-4756-B4FB-BB74E4E41F4C}" destId="{5988CBE1-F963-4EA1-81E3-C99E517CFC49}" srcOrd="7" destOrd="0" presId="urn:microsoft.com/office/officeart/2005/8/layout/radial6"/>
    <dgm:cxn modelId="{D835F5E1-E591-48A1-99AA-E1DE97E78AEF}" type="presParOf" srcId="{C81E04F1-EF25-4756-B4FB-BB74E4E41F4C}" destId="{E79CEDC7-0DD9-43E4-8ECB-C91DC0BC23C3}" srcOrd="8" destOrd="0" presId="urn:microsoft.com/office/officeart/2005/8/layout/radial6"/>
    <dgm:cxn modelId="{A6FC7800-3160-4D7E-8548-475BD050C324}" type="presParOf" srcId="{C81E04F1-EF25-4756-B4FB-BB74E4E41F4C}" destId="{423B77F1-CF40-46D8-9D8D-875AE007C67C}" srcOrd="9" destOrd="0" presId="urn:microsoft.com/office/officeart/2005/8/layout/radial6"/>
    <dgm:cxn modelId="{4A7DCAF8-F904-4502-95F2-20E1CB506CBF}" type="presParOf" srcId="{C81E04F1-EF25-4756-B4FB-BB74E4E41F4C}" destId="{A1452E7F-57B2-4D13-9A4F-7C197125DEC6}" srcOrd="10" destOrd="0" presId="urn:microsoft.com/office/officeart/2005/8/layout/radial6"/>
    <dgm:cxn modelId="{59D7F640-8FEB-4E18-A334-C13DA6A6A312}" type="presParOf" srcId="{C81E04F1-EF25-4756-B4FB-BB74E4E41F4C}" destId="{C51E2556-3344-4098-AEE9-E7A30012B4D0}" srcOrd="11" destOrd="0" presId="urn:microsoft.com/office/officeart/2005/8/layout/radial6"/>
    <dgm:cxn modelId="{96A0E8BF-134C-4A5F-A301-1492F9258770}" type="presParOf" srcId="{C81E04F1-EF25-4756-B4FB-BB74E4E41F4C}" destId="{88A2A244-32C3-4D34-AEE3-E2A4C438DFB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2A244-32C3-4D34-AEE3-E2A4C438DFBD}">
      <dsp:nvSpPr>
        <dsp:cNvPr id="0" name=""/>
        <dsp:cNvSpPr/>
      </dsp:nvSpPr>
      <dsp:spPr>
        <a:xfrm>
          <a:off x="941705" y="703466"/>
          <a:ext cx="4689066" cy="4689066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B77F1-CF40-46D8-9D8D-875AE007C67C}">
      <dsp:nvSpPr>
        <dsp:cNvPr id="0" name=""/>
        <dsp:cNvSpPr/>
      </dsp:nvSpPr>
      <dsp:spPr>
        <a:xfrm>
          <a:off x="941705" y="703466"/>
          <a:ext cx="4689066" cy="4689066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3">
            <a:hueOff val="0"/>
            <a:satOff val="0"/>
            <a:lumOff val="-6666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591EB-2B01-4647-B8B7-A72978DEDA0E}">
      <dsp:nvSpPr>
        <dsp:cNvPr id="0" name=""/>
        <dsp:cNvSpPr/>
      </dsp:nvSpPr>
      <dsp:spPr>
        <a:xfrm>
          <a:off x="941705" y="703466"/>
          <a:ext cx="4689066" cy="4689066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-3333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6DD6D-0F99-45DB-8C8D-D122E1AE4218}">
      <dsp:nvSpPr>
        <dsp:cNvPr id="0" name=""/>
        <dsp:cNvSpPr/>
      </dsp:nvSpPr>
      <dsp:spPr>
        <a:xfrm>
          <a:off x="941705" y="703466"/>
          <a:ext cx="4689066" cy="4689066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ADB88-2360-438E-B705-DB60A3F09AF0}">
      <dsp:nvSpPr>
        <dsp:cNvPr id="0" name=""/>
        <dsp:cNvSpPr/>
      </dsp:nvSpPr>
      <dsp:spPr>
        <a:xfrm>
          <a:off x="2098310" y="1860072"/>
          <a:ext cx="2375854" cy="2375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Health Equity</a:t>
          </a:r>
          <a:endParaRPr lang="en-US" sz="4200" kern="1200" dirty="0"/>
        </a:p>
      </dsp:txBody>
      <dsp:txXfrm>
        <a:off x="2446246" y="2208008"/>
        <a:ext cx="1679982" cy="1679982"/>
      </dsp:txXfrm>
    </dsp:sp>
    <dsp:sp modelId="{0BEF2568-8FCB-4BE3-8BBE-EF29F5E53917}">
      <dsp:nvSpPr>
        <dsp:cNvPr id="0" name=""/>
        <dsp:cNvSpPr/>
      </dsp:nvSpPr>
      <dsp:spPr>
        <a:xfrm>
          <a:off x="2371534" y="-156808"/>
          <a:ext cx="1829408" cy="18294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Policy</a:t>
          </a:r>
          <a:endParaRPr lang="en-US" sz="1800" b="1" kern="1200" dirty="0"/>
        </a:p>
      </dsp:txBody>
      <dsp:txXfrm>
        <a:off x="2639445" y="111103"/>
        <a:ext cx="1293586" cy="1293586"/>
      </dsp:txXfrm>
    </dsp:sp>
    <dsp:sp modelId="{595683E5-9A5A-48FD-979F-D6941B4C7B29}">
      <dsp:nvSpPr>
        <dsp:cNvPr id="0" name=""/>
        <dsp:cNvSpPr/>
      </dsp:nvSpPr>
      <dsp:spPr>
        <a:xfrm>
          <a:off x="4541744" y="2133295"/>
          <a:ext cx="2069196" cy="1829408"/>
        </a:xfrm>
        <a:prstGeom prst="ellipse">
          <a:avLst/>
        </a:prstGeom>
        <a:solidFill>
          <a:schemeClr val="accent3">
            <a:hueOff val="0"/>
            <a:satOff val="0"/>
            <a:lumOff val="-333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Built Environment</a:t>
          </a:r>
          <a:endParaRPr lang="en-US" sz="1600" b="1" kern="1200" dirty="0"/>
        </a:p>
      </dsp:txBody>
      <dsp:txXfrm>
        <a:off x="4844771" y="2401206"/>
        <a:ext cx="1463142" cy="1293586"/>
      </dsp:txXfrm>
    </dsp:sp>
    <dsp:sp modelId="{5988CBE1-F963-4EA1-81E3-C99E517CFC49}">
      <dsp:nvSpPr>
        <dsp:cNvPr id="0" name=""/>
        <dsp:cNvSpPr/>
      </dsp:nvSpPr>
      <dsp:spPr>
        <a:xfrm>
          <a:off x="2371534" y="4423400"/>
          <a:ext cx="1829408" cy="1829408"/>
        </a:xfrm>
        <a:prstGeom prst="ellipse">
          <a:avLst/>
        </a:prstGeom>
        <a:solidFill>
          <a:schemeClr val="accent3">
            <a:hueOff val="0"/>
            <a:satOff val="0"/>
            <a:lumOff val="-6666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Mass Media</a:t>
          </a:r>
          <a:endParaRPr lang="en-US" sz="1800" kern="1200" dirty="0"/>
        </a:p>
      </dsp:txBody>
      <dsp:txXfrm>
        <a:off x="2639445" y="4691311"/>
        <a:ext cx="1293586" cy="1293586"/>
      </dsp:txXfrm>
    </dsp:sp>
    <dsp:sp modelId="{A1452E7F-57B2-4D13-9A4F-7C197125DEC6}">
      <dsp:nvSpPr>
        <dsp:cNvPr id="0" name=""/>
        <dsp:cNvSpPr/>
      </dsp:nvSpPr>
      <dsp:spPr>
        <a:xfrm>
          <a:off x="-57741" y="2133295"/>
          <a:ext cx="2107750" cy="1829408"/>
        </a:xfrm>
        <a:prstGeom prst="ellipse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Fitness</a:t>
          </a:r>
          <a:endParaRPr lang="en-US" sz="1600" b="1" kern="1200" dirty="0"/>
        </a:p>
      </dsp:txBody>
      <dsp:txXfrm>
        <a:off x="250932" y="2401206"/>
        <a:ext cx="1490404" cy="129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C6F16E-80BD-49A9-934B-3DBCE642C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89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8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A68DEC-6BA6-4F68-8308-B71BD2977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0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2012 chart book for CMS showing the % of all Medicare fee-for-service beneficiaries who are affected for each condition nationally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55B6-2CD8-4046-8C3E-890DC1C4F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712A-B0AE-4FFA-AB8D-6F1956366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2B3F-C220-446D-AA17-6DD9C803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4494-FB6E-4BC0-A535-308AFC0A5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DB2F-0F71-47A3-B455-C3C6B1A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5921-4D3C-43DE-B56E-6FC2E944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5725-D0E3-4136-B7A2-4B5F22A4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0C14-E4CE-4D5E-A602-F55085DB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B9DA-C03D-4693-AF47-5A050F440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CF2B-E9CB-41E7-9138-137B896A3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9562-1E6C-4B89-BEB7-384E13616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B3ADA-9C53-477F-9807-B4F01778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D7DC-EFD3-4AFE-BF5B-2D65B7E8B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5697-7F58-4ED4-AA9E-F530BE421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29CD-371A-4C4C-A1D4-0C948A368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7C658-387C-4ECC-861F-F35442456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4F5F-5E14-464B-BF7D-EE90FD316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AA4F-9B5B-4CB3-8EF8-6954DE532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D14C-FD27-4BF9-B77F-0FDDBB8B4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4838-9BA1-4D67-AC86-427B3D39F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7F77FE-1B93-4A38-95A5-48563E923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wmf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Role of Parks in Healthography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14501"/>
              </p:ext>
            </p:extLst>
          </p:nvPr>
        </p:nvGraphicFramePr>
        <p:xfrm>
          <a:off x="1371600" y="609600"/>
          <a:ext cx="6553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477000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578856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MHS_Miller_NEW_pm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0063" y="6568440"/>
            <a:ext cx="725074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Policy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00800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502656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MHS_Miller_NEW_pm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2463" y="6492240"/>
            <a:ext cx="725074" cy="182880"/>
          </a:xfrm>
          <a:prstGeom prst="rect">
            <a:avLst/>
          </a:prstGeom>
        </p:spPr>
      </p:pic>
      <p:pic>
        <p:nvPicPr>
          <p:cNvPr id="10" name="Picture 4" descr="070611_MD_Parks 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979" y="1143000"/>
            <a:ext cx="3194343" cy="5128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43400" y="533400"/>
            <a:ext cx="4495800" cy="6019800"/>
          </a:xfrm>
          <a:prstGeom prst="rect">
            <a:avLst/>
          </a:prstGeom>
        </p:spPr>
        <p:txBody>
          <a:bodyPr lIns="91345" tIns="45678" rIns="91345" bIns="45678"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23925">
              <a:lnSpc>
                <a:spcPct val="80000"/>
              </a:lnSpc>
              <a:buFontTx/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33400" indent="-533400" defTabSz="923925">
              <a:lnSpc>
                <a:spcPct val="80000"/>
              </a:lnSpc>
              <a:buFontTx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Public Realm:</a:t>
            </a:r>
          </a:p>
          <a:p>
            <a:pPr marL="533400" indent="-533400" defTabSz="923925">
              <a:lnSpc>
                <a:spcPct val="80000"/>
              </a:lnSpc>
              <a:buFontTx/>
              <a:buNone/>
            </a:pP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23925">
              <a:lnSpc>
                <a:spcPct val="80000"/>
              </a:lnSpc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Great Parks</a:t>
            </a:r>
          </a:p>
          <a:p>
            <a:pPr defTabSz="923925">
              <a:lnSpc>
                <a:spcPct val="80000"/>
              </a:lnSpc>
              <a:buClr>
                <a:schemeClr val="bg1"/>
              </a:buClr>
            </a:pPr>
            <a:r>
              <a:rPr lang="en-US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Great Public Spaces</a:t>
            </a:r>
          </a:p>
          <a:p>
            <a:pPr defTabSz="923925">
              <a:lnSpc>
                <a:spcPct val="80000"/>
              </a:lnSpc>
              <a:buClr>
                <a:schemeClr val="bg1"/>
              </a:buClr>
            </a:pPr>
            <a:r>
              <a:rPr lang="en-US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Great Natural and Cultural Places</a:t>
            </a:r>
          </a:p>
          <a:p>
            <a:pPr defTabSz="923925">
              <a:lnSpc>
                <a:spcPct val="80000"/>
              </a:lnSpc>
              <a:buClr>
                <a:schemeClr val="bg1"/>
              </a:buClr>
            </a:pPr>
            <a:r>
              <a:rPr lang="en-US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Great Greenways and Blueways</a:t>
            </a:r>
          </a:p>
          <a:p>
            <a:pPr defTabSz="923925">
              <a:lnSpc>
                <a:spcPct val="80000"/>
              </a:lnSpc>
              <a:buClr>
                <a:schemeClr val="bg1"/>
              </a:buClr>
            </a:pPr>
            <a:r>
              <a:rPr lang="en-US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Great Streets</a:t>
            </a:r>
          </a:p>
          <a:p>
            <a:pPr defTabSz="923925">
              <a:lnSpc>
                <a:spcPct val="80000"/>
              </a:lnSpc>
              <a:buClr>
                <a:schemeClr val="bg1"/>
              </a:buClr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23925">
              <a:lnSpc>
                <a:spcPct val="8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R I N C I P L E S </a:t>
            </a:r>
          </a:p>
          <a:p>
            <a:pPr marL="0" indent="0" defTabSz="923925">
              <a:lnSpc>
                <a:spcPct val="80000"/>
              </a:lnSpc>
              <a:buFont typeface="Arial" pitchFamily="34" charset="0"/>
              <a:buNone/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923925">
              <a:lnSpc>
                <a:spcPct val="8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Equity</a:t>
            </a:r>
          </a:p>
          <a:p>
            <a:pPr marL="342900" indent="-342900" defTabSz="923925">
              <a:lnSpc>
                <a:spcPct val="8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Access</a:t>
            </a:r>
          </a:p>
          <a:p>
            <a:pPr marL="533400" indent="-533400" defTabSz="923925">
              <a:lnSpc>
                <a:spcPct val="8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Beauty</a:t>
            </a:r>
          </a:p>
          <a:p>
            <a:pPr marL="533400" indent="-533400" defTabSz="923925">
              <a:lnSpc>
                <a:spcPct val="8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Seamlessness</a:t>
            </a:r>
          </a:p>
          <a:p>
            <a:pPr marL="533400" indent="-533400" defTabSz="923925">
              <a:lnSpc>
                <a:spcPct val="8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Sustainability</a:t>
            </a:r>
          </a:p>
          <a:p>
            <a:pPr marL="533400" indent="-533400" defTabSz="923925">
              <a:lnSpc>
                <a:spcPct val="8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Benefits</a:t>
            </a:r>
          </a:p>
          <a:p>
            <a:pPr marL="533400" indent="-533400" defTabSz="923925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defTabSz="923925">
              <a:lnSpc>
                <a:spcPct val="80000"/>
              </a:lnSpc>
              <a:buFontTx/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ttp://upload.wikimedia.org/wikipedia/commons/thumb/f/f8/Coral_Way_Miami_20100430.jpg/1280px-Coral_Way_Miami_20100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t="2672" r="20389" b="27092"/>
          <a:stretch>
            <a:fillRect/>
          </a:stretch>
        </p:blipFill>
        <p:spPr bwMode="auto">
          <a:xfrm>
            <a:off x="239584" y="2133600"/>
            <a:ext cx="360375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987800" y="2209800"/>
            <a:ext cx="5334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84825" y="2209800"/>
            <a:ext cx="609600" cy="2590800"/>
          </a:xfrm>
          <a:prstGeom prst="downArrow">
            <a:avLst/>
          </a:prstGeom>
          <a:solidFill>
            <a:schemeClr val="bg1"/>
          </a:solidFill>
          <a:ln>
            <a:solidFill>
              <a:srgbClr val="0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23100" y="2209800"/>
            <a:ext cx="838200" cy="2971800"/>
          </a:xfrm>
          <a:prstGeom prst="downArrow">
            <a:avLst/>
          </a:prstGeom>
          <a:solidFill>
            <a:schemeClr val="bg1"/>
          </a:solidFill>
          <a:ln>
            <a:solidFill>
              <a:srgbClr val="001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2209800"/>
            <a:ext cx="4572000" cy="0"/>
          </a:xfrm>
          <a:prstGeom prst="line">
            <a:avLst/>
          </a:prstGeom>
          <a:ln w="53975">
            <a:solidFill>
              <a:srgbClr val="B12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18"/>
          <p:cNvSpPr txBox="1">
            <a:spLocks noChangeArrowheads="1"/>
          </p:cNvSpPr>
          <p:nvPr/>
        </p:nvSpPr>
        <p:spPr bwMode="auto">
          <a:xfrm>
            <a:off x="4573588" y="2971800"/>
            <a:ext cx="96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45%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11,250</a:t>
            </a:r>
          </a:p>
        </p:txBody>
      </p:sp>
      <p:sp>
        <p:nvSpPr>
          <p:cNvPr id="36872" name="TextBox 1"/>
          <p:cNvSpPr txBox="1">
            <a:spLocks noChangeArrowheads="1"/>
          </p:cNvSpPr>
          <p:nvPr/>
        </p:nvSpPr>
        <p:spPr bwMode="auto">
          <a:xfrm>
            <a:off x="6194425" y="3048000"/>
            <a:ext cx="96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58%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18,850</a:t>
            </a:r>
          </a:p>
        </p:txBody>
      </p:sp>
      <p:sp>
        <p:nvSpPr>
          <p:cNvPr id="36873" name="TextBox 17"/>
          <p:cNvSpPr txBox="1">
            <a:spLocks noChangeArrowheads="1"/>
          </p:cNvSpPr>
          <p:nvPr/>
        </p:nvSpPr>
        <p:spPr bwMode="auto">
          <a:xfrm>
            <a:off x="7772400" y="3048000"/>
            <a:ext cx="968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28%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10,500</a:t>
            </a:r>
          </a:p>
        </p:txBody>
      </p:sp>
      <p:sp>
        <p:nvSpPr>
          <p:cNvPr id="36874" name="TextBox 9"/>
          <p:cNvSpPr txBox="1">
            <a:spLocks noChangeArrowheads="1"/>
          </p:cNvSpPr>
          <p:nvPr/>
        </p:nvSpPr>
        <p:spPr bwMode="auto">
          <a:xfrm>
            <a:off x="3829050" y="42672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10%</a:t>
            </a: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Hyper-</a:t>
            </a:r>
          </a:p>
          <a:p>
            <a:pPr algn="ctr" eaLnBrk="1" hangingPunct="1"/>
            <a:r>
              <a:rPr lang="en-US" altLang="en-US" dirty="0" err="1">
                <a:solidFill>
                  <a:schemeClr val="bg1"/>
                </a:solidFill>
              </a:rPr>
              <a:t>Lipidemia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6875" name="TextBox 10"/>
          <p:cNvSpPr txBox="1">
            <a:spLocks noChangeArrowheads="1"/>
          </p:cNvSpPr>
          <p:nvPr/>
        </p:nvSpPr>
        <p:spPr bwMode="auto">
          <a:xfrm>
            <a:off x="5016500" y="4876800"/>
            <a:ext cx="174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13%</a:t>
            </a: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Hypertension</a:t>
            </a:r>
          </a:p>
          <a:p>
            <a:pPr algn="ctr"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6876" name="TextBox 11"/>
          <p:cNvSpPr txBox="1">
            <a:spLocks noChangeArrowheads="1"/>
          </p:cNvSpPr>
          <p:nvPr/>
        </p:nvSpPr>
        <p:spPr bwMode="auto">
          <a:xfrm>
            <a:off x="6489700" y="51816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15%</a:t>
            </a:r>
          </a:p>
          <a:p>
            <a:pPr algn="ctr" eaLnBrk="1" hangingPunct="1"/>
            <a:r>
              <a:rPr lang="en-US" altLang="en-US" dirty="0">
                <a:solidFill>
                  <a:schemeClr val="bg1"/>
                </a:solidFill>
              </a:rPr>
              <a:t>Diabetes</a:t>
            </a:r>
          </a:p>
          <a:p>
            <a:pPr algn="ctr"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6877" name="Rectangle 3"/>
          <p:cNvSpPr>
            <a:spLocks noChangeArrowheads="1"/>
          </p:cNvSpPr>
          <p:nvPr/>
        </p:nvSpPr>
        <p:spPr bwMode="auto">
          <a:xfrm>
            <a:off x="76200" y="133486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An increase in mean block-level NDVI from -1 SD below </a:t>
            </a:r>
            <a:r>
              <a:rPr lang="en-US" altLang="en-US" u="sng" dirty="0">
                <a:solidFill>
                  <a:schemeClr val="bg1"/>
                </a:solidFill>
              </a:rPr>
              <a:t>to</a:t>
            </a:r>
            <a:r>
              <a:rPr lang="en-US" altLang="en-US" dirty="0">
                <a:solidFill>
                  <a:schemeClr val="bg1"/>
                </a:solidFill>
              </a:rPr>
              <a:t> +1 SD above the mean was associated with reductions of:</a:t>
            </a:r>
          </a:p>
        </p:txBody>
      </p:sp>
      <p:sp>
        <p:nvSpPr>
          <p:cNvPr id="36878" name="Title 1"/>
          <p:cNvSpPr txBox="1">
            <a:spLocks/>
          </p:cNvSpPr>
          <p:nvPr/>
        </p:nvSpPr>
        <p:spPr bwMode="auto">
          <a:xfrm>
            <a:off x="1588" y="28575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Built Environment</a:t>
            </a:r>
          </a:p>
          <a:p>
            <a:pPr algn="ctr"/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NDVI 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on 250,000 Medicare Beneficiaries</a:t>
            </a:r>
          </a:p>
        </p:txBody>
      </p:sp>
      <p:sp>
        <p:nvSpPr>
          <p:cNvPr id="36879" name="TextBox 1"/>
          <p:cNvSpPr txBox="1">
            <a:spLocks noChangeArrowheads="1"/>
          </p:cNvSpPr>
          <p:nvPr/>
        </p:nvSpPr>
        <p:spPr bwMode="auto">
          <a:xfrm>
            <a:off x="1371600" y="5791200"/>
            <a:ext cx="7696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500" dirty="0">
                <a:solidFill>
                  <a:schemeClr val="bg1"/>
                </a:solidFill>
              </a:rPr>
              <a:t>*Adjusting for age, gender, race, ethnicity, and neighborhood median household income</a:t>
            </a:r>
          </a:p>
        </p:txBody>
      </p:sp>
      <p:sp>
        <p:nvSpPr>
          <p:cNvPr id="36880" name="Rectangle 3"/>
          <p:cNvSpPr txBox="1">
            <a:spLocks noChangeArrowheads="1"/>
          </p:cNvSpPr>
          <p:nvPr/>
        </p:nvSpPr>
        <p:spPr bwMode="auto">
          <a:xfrm>
            <a:off x="1143000" y="6096000"/>
            <a:ext cx="8001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39763" indent="-27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700"/>
              </a:spcBef>
              <a:buClr>
                <a:srgbClr val="C0504D"/>
              </a:buClr>
              <a:buSzPct val="60000"/>
              <a:buFont typeface="Wingdings" pitchFamily="2" charset="2"/>
              <a:buNone/>
            </a:pPr>
            <a:r>
              <a:rPr lang="en-US" altLang="en-US" sz="700" i="1" dirty="0">
                <a:solidFill>
                  <a:schemeClr val="bg1"/>
                </a:solidFill>
              </a:rPr>
              <a:t>  U.S. Dept. of Housing &amp; Urban Development (HUD) </a:t>
            </a:r>
            <a:r>
              <a:rPr lang="en-US" altLang="en-US" sz="700" dirty="0">
                <a:solidFill>
                  <a:schemeClr val="bg1"/>
                </a:solidFill>
              </a:rPr>
              <a:t>Sustainable Communities Research Grant# HUD H-21620-RG; Health Foundation of South FL Grant ,PIs: S. Brown , E. </a:t>
            </a:r>
            <a:r>
              <a:rPr lang="en-US" altLang="en-US" sz="700" dirty="0" err="1">
                <a:solidFill>
                  <a:schemeClr val="bg1"/>
                </a:solidFill>
              </a:rPr>
              <a:t>Plater-Zyberk</a:t>
            </a:r>
            <a:r>
              <a:rPr lang="en-US" altLang="en-US" sz="700" dirty="0">
                <a:solidFill>
                  <a:schemeClr val="bg1"/>
                </a:solidFill>
              </a:rPr>
              <a:t>, Is, J. Lombard, M. Byrne K. Wang, J. </a:t>
            </a:r>
            <a:r>
              <a:rPr lang="en-US" altLang="en-US" sz="700" dirty="0" err="1">
                <a:solidFill>
                  <a:schemeClr val="bg1"/>
                </a:solidFill>
              </a:rPr>
              <a:t>Szapoczn</a:t>
            </a:r>
            <a:r>
              <a:rPr lang="en-US" altLang="en-US" sz="700" dirty="0" err="1">
                <a:solidFill>
                  <a:srgbClr val="000000"/>
                </a:solidFill>
              </a:rPr>
              <a:t>ik</a:t>
            </a:r>
            <a:r>
              <a:rPr lang="en-US" altLang="en-US" sz="7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63953"/>
            <a:ext cx="818640" cy="41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77000"/>
            <a:ext cx="623887" cy="2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UMHS_Miller_NEW_pm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651" y="6477000"/>
            <a:ext cx="1206502" cy="3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2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Health and Wellness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97064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8920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MHS_Miller_NEW_pm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6263" y="6588504"/>
            <a:ext cx="725074" cy="182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968514"/>
            <a:ext cx="885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University &amp; Parks Partner to Create Scientific Study to Generate Evidence-Based Findings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083981"/>
            <a:ext cx="8534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Longitudinal cohort study </a:t>
            </a:r>
            <a:r>
              <a:rPr lang="en-US" dirty="0">
                <a:solidFill>
                  <a:schemeClr val="bg1"/>
                </a:solidFill>
              </a:rPr>
              <a:t>to determine the effect of </a:t>
            </a:r>
            <a:r>
              <a:rPr lang="en-US" dirty="0" smtClean="0">
                <a:solidFill>
                  <a:schemeClr val="bg1"/>
                </a:solidFill>
              </a:rPr>
              <a:t>Fit2Play </a:t>
            </a:r>
            <a:r>
              <a:rPr lang="en-US" dirty="0">
                <a:solidFill>
                  <a:schemeClr val="bg1"/>
                </a:solidFill>
              </a:rPr>
              <a:t>on preventing overweight and obesity among </a:t>
            </a:r>
            <a:r>
              <a:rPr lang="en-US" dirty="0" smtClean="0">
                <a:solidFill>
                  <a:schemeClr val="bg1"/>
                </a:solidFill>
              </a:rPr>
              <a:t>5-to-14 (up to 24 years old in disabled sample) </a:t>
            </a:r>
            <a:r>
              <a:rPr lang="en-US" dirty="0">
                <a:solidFill>
                  <a:schemeClr val="bg1"/>
                </a:solidFill>
              </a:rPr>
              <a:t>year olds </a:t>
            </a:r>
            <a:r>
              <a:rPr lang="en-US" dirty="0" smtClean="0">
                <a:solidFill>
                  <a:schemeClr val="bg1"/>
                </a:solidFill>
              </a:rPr>
              <a:t>in 34 Miami-Dade </a:t>
            </a:r>
            <a:r>
              <a:rPr lang="en-US" dirty="0">
                <a:solidFill>
                  <a:schemeClr val="bg1"/>
                </a:solidFill>
              </a:rPr>
              <a:t>County parks.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UM faculty and staff trained MDC Parks field staff </a:t>
            </a:r>
            <a:r>
              <a:rPr lang="en-US" dirty="0" smtClean="0">
                <a:solidFill>
                  <a:schemeClr val="bg1"/>
                </a:solidFill>
              </a:rPr>
              <a:t>in measurement of: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 height, weight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waist &amp; hip circumference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skinfold</a:t>
            </a:r>
            <a:r>
              <a:rPr lang="en-US" dirty="0" smtClean="0">
                <a:solidFill>
                  <a:schemeClr val="bg1"/>
                </a:solidFill>
              </a:rPr>
              <a:t> measures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blood pressure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20101117_054_camptest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248494"/>
            <a:ext cx="2590801" cy="1723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53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Health and Wellness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97064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8920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MHS_Miller_NEW_pm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6263" y="6588504"/>
            <a:ext cx="725074" cy="182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968514"/>
            <a:ext cx="885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University &amp; Parks Partner to Create Scientific Study to Generate Evidence-Based Findings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866" y="2419290"/>
            <a:ext cx="5885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Collection and Analysis Component</a:t>
            </a:r>
            <a:endParaRPr lang="en-US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895600"/>
            <a:ext cx="5181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Web-based data collection program; Data automatically uploaded to UM server from the parks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Data housed on UM data servers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UM faculty analyze data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UM/Parks jointly publish findings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smessiah\Desktop\networ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028950"/>
            <a:ext cx="26670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4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 Media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352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U of M CTS 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MDC Health Department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Health Foundation of South Florida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Miami Herald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U of M Pediatrics Department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MD Parks, Recreation and Open Spaces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chemeClr val="bg1"/>
                </a:solidFill>
              </a:rPr>
              <a:t>Healthy Weight Initiative Partners 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37960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39816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MHS_Miller_NEW_pm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463" y="6629400"/>
            <a:ext cx="725074" cy="182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33" y="10668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 Media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8229600" cy="36877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Fit 2 Play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Health Zones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Built Environment Strategies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Enhanced Senior Fitness Program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Wellness/Fitness Certification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Worksite Wellness (Modeling)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Healthy Vending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Tobacco Free Parks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Cornerstone Interventions: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37960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39816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MHS_Miller_NEW_pm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463" y="6629400"/>
            <a:ext cx="725074" cy="182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86" y="1295400"/>
            <a:ext cx="1513214" cy="1290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50" y="2586361"/>
            <a:ext cx="1045149" cy="1337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r="16297"/>
          <a:stretch/>
        </p:blipFill>
        <p:spPr>
          <a:xfrm>
            <a:off x="7732451" y="3124200"/>
            <a:ext cx="1411549" cy="16002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4" descr="C:\Users\erich\Pictures\allison photos\PROS\camp3.pr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58" y="631937"/>
            <a:ext cx="1273542" cy="19544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worksite-welln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08" y="4192169"/>
            <a:ext cx="1069792" cy="11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65732"/>
            <a:ext cx="1066800" cy="13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0" y="0"/>
            <a:ext cx="9069309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 Media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065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chemeClr val="bg1"/>
                </a:solidFill>
              </a:rPr>
              <a:t>The Brand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37960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39816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MHS_Miller_NEW_pm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463" y="6629400"/>
            <a:ext cx="725074" cy="182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21" y="838200"/>
            <a:ext cx="4343400" cy="5620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8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6" y="0"/>
            <a:ext cx="90678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Mass Media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447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>
                <a:solidFill>
                  <a:schemeClr val="bg1"/>
                </a:solidFill>
              </a:rPr>
              <a:t>The Brand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537960"/>
            <a:ext cx="537444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S0930003\parksinfo\LOGOS\MDCLogo_Color_lowr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639816"/>
            <a:ext cx="402643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MHS_Miller_NEW_pm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463" y="6629400"/>
            <a:ext cx="725074" cy="182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64" y="1298041"/>
            <a:ext cx="5957798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92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7FB2399-4D2E-43B3-9A06-95293488722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DEA49E5-1828-44BA-8324-E1863B87BB0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11317</TotalTime>
  <Words>384</Words>
  <Application>Microsoft Office PowerPoint</Application>
  <PresentationFormat>On-screen Show (4:3)</PresentationFormat>
  <Paragraphs>82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The Role of Parks in Healthography </vt:lpstr>
      <vt:lpstr>Policy</vt:lpstr>
      <vt:lpstr>PowerPoint Presentation</vt:lpstr>
      <vt:lpstr>Health and Wellness</vt:lpstr>
      <vt:lpstr>Health and Wellness</vt:lpstr>
      <vt:lpstr>Mass Media</vt:lpstr>
      <vt:lpstr>Mass Media</vt:lpstr>
      <vt:lpstr>Mass Media</vt:lpstr>
      <vt:lpstr>Mass Media</vt:lpstr>
    </vt:vector>
  </TitlesOfParts>
  <Company>Miami Dade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 Park System  for the 21st Century</dc:title>
  <dc:creator>Park &amp; Recreation</dc:creator>
  <cp:lastModifiedBy>Eleanor Warmack</cp:lastModifiedBy>
  <cp:revision>540</cp:revision>
  <cp:lastPrinted>2015-01-27T17:15:15Z</cp:lastPrinted>
  <dcterms:created xsi:type="dcterms:W3CDTF">2007-03-10T13:56:27Z</dcterms:created>
  <dcterms:modified xsi:type="dcterms:W3CDTF">2015-08-27T14:33:04Z</dcterms:modified>
</cp:coreProperties>
</file>