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1.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2.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1" r:id="rId1"/>
    <p:sldMasterId id="2147484004" r:id="rId2"/>
    <p:sldMasterId id="2147484017" r:id="rId3"/>
    <p:sldMasterId id="2147484030" r:id="rId4"/>
    <p:sldMasterId id="2147484043" r:id="rId5"/>
    <p:sldMasterId id="2147484076" r:id="rId6"/>
    <p:sldMasterId id="2147484096" r:id="rId7"/>
    <p:sldMasterId id="2147484113" r:id="rId8"/>
    <p:sldMasterId id="2147484273" r:id="rId9"/>
    <p:sldMasterId id="2147484290" r:id="rId10"/>
    <p:sldMasterId id="2147484307" r:id="rId11"/>
    <p:sldMasterId id="2147484325" r:id="rId12"/>
    <p:sldMasterId id="2147484390" r:id="rId13"/>
  </p:sldMasterIdLst>
  <p:notesMasterIdLst>
    <p:notesMasterId r:id="rId24"/>
  </p:notesMasterIdLst>
  <p:sldIdLst>
    <p:sldId id="288" r:id="rId14"/>
    <p:sldId id="471" r:id="rId15"/>
    <p:sldId id="474" r:id="rId16"/>
    <p:sldId id="476" r:id="rId17"/>
    <p:sldId id="477" r:id="rId18"/>
    <p:sldId id="478" r:id="rId19"/>
    <p:sldId id="479" r:id="rId20"/>
    <p:sldId id="480" r:id="rId21"/>
    <p:sldId id="481" r:id="rId22"/>
    <p:sldId id="389"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xmlns="">
        <p15:guide id="1" orient="horz" pos="2160">
          <p15:clr>
            <a:srgbClr val="A4A3A4"/>
          </p15:clr>
        </p15:guide>
        <p15:guide id="2" orient="horz" pos="956">
          <p15:clr>
            <a:srgbClr val="A4A3A4"/>
          </p15:clr>
        </p15:guide>
        <p15:guide id="3" pos="2880">
          <p15:clr>
            <a:srgbClr val="A4A3A4"/>
          </p15:clr>
        </p15:guide>
        <p15:guide id="4" pos="41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F"/>
    <a:srgbClr val="FCAF17"/>
    <a:srgbClr val="FFFFFF"/>
    <a:srgbClr val="A92B31"/>
    <a:srgbClr val="F15922"/>
    <a:srgbClr val="5C2E91"/>
    <a:srgbClr val="C6168D"/>
    <a:srgbClr val="DD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87389" autoAdjust="0"/>
  </p:normalViewPr>
  <p:slideViewPr>
    <p:cSldViewPr snapToGrid="0">
      <p:cViewPr varScale="1">
        <p:scale>
          <a:sx n="74" d="100"/>
          <a:sy n="74" d="100"/>
        </p:scale>
        <p:origin x="-1976" y="-96"/>
      </p:cViewPr>
      <p:guideLst>
        <p:guide orient="horz" pos="2160"/>
        <p:guide orient="horz" pos="956"/>
        <p:guide pos="2880"/>
        <p:guide pos="4135"/>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png"/><Relationship Id="rId3" Type="http://schemas.openxmlformats.org/officeDocument/2006/relationships/image" Target="../media/image28.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9.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png"/><Relationship Id="rId3"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png"/><Relationship Id="rId3" Type="http://schemas.openxmlformats.org/officeDocument/2006/relationships/image" Target="../media/image3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png"/><Relationship Id="rId3" Type="http://schemas.openxmlformats.org/officeDocument/2006/relationships/image" Target="../media/image32.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3.png"/><Relationship Id="rId3" Type="http://schemas.openxmlformats.org/officeDocument/2006/relationships/image" Target="../media/image34.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3.png"/><Relationship Id="rId3" Type="http://schemas.openxmlformats.org/officeDocument/2006/relationships/image" Target="../media/image35.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png"/><Relationship Id="rId3" Type="http://schemas.openxmlformats.org/officeDocument/2006/relationships/image" Target="../media/image33.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3.png"/><Relationship Id="rId3" Type="http://schemas.openxmlformats.org/officeDocument/2006/relationships/image" Target="../media/image3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 Id="rId3" Type="http://schemas.openxmlformats.org/officeDocument/2006/relationships/image" Target="../media/image39.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9.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 Id="rId3" Type="http://schemas.openxmlformats.org/officeDocument/2006/relationships/image" Target="../media/image40.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 Id="rId3" Type="http://schemas.openxmlformats.org/officeDocument/2006/relationships/image" Target="../media/image41.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8.png"/><Relationship Id="rId3" Type="http://schemas.openxmlformats.org/officeDocument/2006/relationships/image" Target="../media/image42.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extLst>
      <p:ext uri="{BB962C8B-B14F-4D97-AF65-F5344CB8AC3E}">
        <p14:creationId xmlns:p14="http://schemas.microsoft.com/office/powerpoint/2010/main" val="2595202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8398131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solidFill>
                <a:srgbClr val="FFFFFF"/>
              </a:solidFill>
            </a:endParaRP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5204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029713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16923646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436268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9558795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4695313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2325257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404694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184677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7957804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rgbClr val="464847"/>
              </a:solidFill>
            </a:endParaRPr>
          </a:p>
        </p:txBody>
      </p:sp>
    </p:spTree>
    <p:extLst>
      <p:ext uri="{BB962C8B-B14F-4D97-AF65-F5344CB8AC3E}">
        <p14:creationId xmlns:p14="http://schemas.microsoft.com/office/powerpoint/2010/main" val="38839950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extLst>
      <p:ext uri="{BB962C8B-B14F-4D97-AF65-F5344CB8AC3E}">
        <p14:creationId xmlns:p14="http://schemas.microsoft.com/office/powerpoint/2010/main" val="41327579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Tree>
    <p:extLst>
      <p:ext uri="{BB962C8B-B14F-4D97-AF65-F5344CB8AC3E}">
        <p14:creationId xmlns:p14="http://schemas.microsoft.com/office/powerpoint/2010/main" val="1473856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Tree>
    <p:extLst>
      <p:ext uri="{BB962C8B-B14F-4D97-AF65-F5344CB8AC3E}">
        <p14:creationId xmlns:p14="http://schemas.microsoft.com/office/powerpoint/2010/main" val="1876872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936127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F1367343-41B7-44D6-B3A2-C8C09F94764D}"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38196594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pPr>
              <a:defRPr/>
            </a:pPr>
            <a:fld id="{23A944EE-3F1B-40F4-BB9B-0EE866023DB4}"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1"/>
                </a:solidFill>
                <a:latin typeface="Verdana" pitchFamily="64" charset="0"/>
                <a:ea typeface="ＭＳ Ｐゴシック" pitchFamily="64" charset="-128"/>
                <a:cs typeface="ＭＳ Ｐゴシック" pitchFamily="64" charset="-128"/>
              </a:defRPr>
            </a:lvl1pPr>
          </a:lstStyle>
          <a:p>
            <a:pPr>
              <a:defRPr/>
            </a:pPr>
            <a:r>
              <a:rPr lang="en-US">
                <a:solidFill>
                  <a:srgbClr val="FFFFFF"/>
                </a:solidFill>
              </a:rPr>
              <a:t>| PRESENTATION TITLE HERE | ©2011 YMCA of the USA</a:t>
            </a:r>
          </a:p>
        </p:txBody>
      </p:sp>
    </p:spTree>
    <p:extLst>
      <p:ext uri="{BB962C8B-B14F-4D97-AF65-F5344CB8AC3E}">
        <p14:creationId xmlns:p14="http://schemas.microsoft.com/office/powerpoint/2010/main" val="3981356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834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24061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6B6C7F9-3AFE-4991-9BE0-35DB7DA82A3A}"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9338912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FBA6B47A-A380-4F16-B785-D3E28420E198}"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33362727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06BA585A-30DD-4866-B428-A6FE47E99E36}"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1295161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EF1806C-441C-46E5-974D-1B80B04E31B7}"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4350950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CA5EC8A-6449-4691-8B03-62C1257B7A8F}"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310055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0892E74-5E69-4060-9999-69403949909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1126845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1438A47-55D7-49D2-8C8D-933D365566CD}"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2522955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7BD5B356-2B9C-4D18-8057-EC87E007431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42881222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0382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14256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3953811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2462304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3005697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YMCA Food Programs| ©2014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825462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89433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2853100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522670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8418454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10643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5478479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4124456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9452604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2790973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1404006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201030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1608355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33226389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0806912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35118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YMCA Food Programs| ©2014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8780708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49786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27225431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79067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2076247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6266480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6430693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6409446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167743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88560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65124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4761463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3497344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18817763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extLst>
      <p:ext uri="{BB962C8B-B14F-4D97-AF65-F5344CB8AC3E}">
        <p14:creationId xmlns:p14="http://schemas.microsoft.com/office/powerpoint/2010/main" val="23278413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3018463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YMCA Food Programs| ©2014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63397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69819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35174319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77691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4716588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6919246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8890471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6207502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5724917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5152918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2024543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extLst>
      <p:ext uri="{BB962C8B-B14F-4D97-AF65-F5344CB8AC3E}">
        <p14:creationId xmlns:p14="http://schemas.microsoft.com/office/powerpoint/2010/main" val="19007083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Tree>
    <p:extLst>
      <p:ext uri="{BB962C8B-B14F-4D97-AF65-F5344CB8AC3E}">
        <p14:creationId xmlns:p14="http://schemas.microsoft.com/office/powerpoint/2010/main" val="34509695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8831"/>
            <a:ext cx="1692161" cy="460005"/>
          </a:xfrm>
          <a:prstGeom prst="rect">
            <a:avLst/>
          </a:prstGeom>
        </p:spPr>
      </p:pic>
    </p:spTree>
    <p:extLst>
      <p:ext uri="{BB962C8B-B14F-4D97-AF65-F5344CB8AC3E}">
        <p14:creationId xmlns:p14="http://schemas.microsoft.com/office/powerpoint/2010/main" val="348060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2558101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6840087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YMCA Food Programs| ©2014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87035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76956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24573450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1148806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2788333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9418945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5524797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79161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1662797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4696634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2261808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3606458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40151465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9838303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9786235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9892684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solidFill>
                  <a:srgbClr val="FFFFFF"/>
                </a:solidFill>
              </a:rPr>
              <a:t>YMCA Food Programs| ©2014 YMCA of the USA</a:t>
            </a: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4591049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11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10595963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114403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dirty="0">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3043419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dirty="0">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23151566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dirty="0">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191132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0456446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dirty="0">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41617094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0399566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solidFill>
                  <a:srgbClr val="464847"/>
                </a:solidFill>
              </a:rPr>
              <a:t>YMCA Food Programs| ©2014 YMCA of the USA</a:t>
            </a:r>
          </a:p>
        </p:txBody>
      </p:sp>
    </p:spTree>
    <p:extLst>
      <p:ext uri="{BB962C8B-B14F-4D97-AF65-F5344CB8AC3E}">
        <p14:creationId xmlns:p14="http://schemas.microsoft.com/office/powerpoint/2010/main" val="30824743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41111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32651608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extLst>
      <p:ext uri="{BB962C8B-B14F-4D97-AF65-F5344CB8AC3E}">
        <p14:creationId xmlns:p14="http://schemas.microsoft.com/office/powerpoint/2010/main" val="922049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166752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solidFill>
                  <a:srgbClr val="464847"/>
                </a:solidFill>
              </a:rPr>
              <a:pPr>
                <a:defRPr/>
              </a:pPr>
              <a:t>‹#›</a:t>
            </a:fld>
            <a:endParaRPr lang="en-US" dirty="0">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17940529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a:solidFill>
                  <a:srgbClr val="FFFFFF"/>
                </a:solidFill>
              </a:rPr>
              <a:pPr>
                <a:defRPr/>
              </a:pPr>
              <a:t>‹#›</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a:solidFill>
                  <a:srgbClr val="FFFFFF"/>
                </a:solidFill>
              </a:rPr>
              <a:t>| PRESENTATION TITLE HERE | ©2011 YMCA of the USA</a:t>
            </a:r>
            <a:endParaRPr lang="en-US" dirty="0">
              <a:solidFill>
                <a:srgbClr val="FFFFFF"/>
              </a:solidFill>
            </a:endParaRPr>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7662913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397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30159707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2019953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solidFill>
                  <a:srgbClr val="464847"/>
                </a:solidFill>
              </a:rPr>
              <a:pPr>
                <a:defRPr/>
              </a:pPr>
              <a:t>‹#›</a:t>
            </a:fld>
            <a:endParaRPr lang="en-US">
              <a:solidFill>
                <a:srgbClr val="464847"/>
              </a:solidFill>
            </a:endParaRPr>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288454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solidFill>
                  <a:srgbClr val="464847"/>
                </a:solidFill>
              </a:rPr>
              <a:pPr>
                <a:defRPr/>
              </a:pPr>
              <a:t>‹#›</a:t>
            </a:fld>
            <a:endParaRPr lang="en-US">
              <a:solidFill>
                <a:srgbClr val="464847"/>
              </a:solidFill>
            </a:endParaRPr>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4188287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solidFill>
                  <a:srgbClr val="464847"/>
                </a:solidFill>
              </a:rPr>
              <a:pPr>
                <a:defRPr/>
              </a:pPr>
              <a:t>‹#›</a:t>
            </a:fld>
            <a:endParaRPr lang="en-US">
              <a:solidFill>
                <a:srgbClr val="464847"/>
              </a:solidFill>
            </a:endParaRPr>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359633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smtClean="0"/>
              <a:t>| PRESENTATION TITLE HERE | ©2011 YMCA of the USA</a:t>
            </a:r>
            <a:endParaRPr lang="en-US" dirty="0">
              <a:solidFill>
                <a:schemeClr val="tx2"/>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1507620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solidFill>
                  <a:srgbClr val="464847"/>
                </a:solidFill>
              </a:rPr>
              <a:pPr>
                <a:defRPr/>
              </a:pPr>
              <a:t>‹#›</a:t>
            </a:fld>
            <a:endParaRPr lang="en-US">
              <a:solidFill>
                <a:srgbClr val="464847"/>
              </a:solidFill>
            </a:endParaRPr>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2163076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137635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1175508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1769335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2109258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5392" y="1069848"/>
            <a:ext cx="1692161" cy="460005"/>
          </a:xfrm>
          <a:prstGeom prst="rect">
            <a:avLst/>
          </a:prstGeom>
        </p:spPr>
      </p:pic>
    </p:spTree>
    <p:extLst>
      <p:ext uri="{BB962C8B-B14F-4D97-AF65-F5344CB8AC3E}">
        <p14:creationId xmlns:p14="http://schemas.microsoft.com/office/powerpoint/2010/main" val="6692220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May 11, 2015</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62116" y="1068831"/>
            <a:ext cx="1692161" cy="460005"/>
          </a:xfrm>
          <a:prstGeom prst="rect">
            <a:avLst/>
          </a:prstGeom>
        </p:spPr>
      </p:pic>
    </p:spTree>
    <p:extLst>
      <p:ext uri="{BB962C8B-B14F-4D97-AF65-F5344CB8AC3E}">
        <p14:creationId xmlns:p14="http://schemas.microsoft.com/office/powerpoint/2010/main" val="24066709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88211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smtClean="0"/>
              <a:t>THANK YOU</a:t>
            </a:r>
            <a:endParaRPr lang="en-US" dirty="0"/>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Name</a:t>
            </a:r>
          </a:p>
          <a:p>
            <a:pPr lvl="0"/>
            <a:r>
              <a:rPr lang="en-US" dirty="0" smtClean="0"/>
              <a:t>YMCA OF THE USA</a:t>
            </a:r>
          </a:p>
          <a:p>
            <a:pPr lvl="0"/>
            <a:r>
              <a:rPr lang="en-US" dirty="0" smtClean="0"/>
              <a:t>800 872 9622</a:t>
            </a:r>
          </a:p>
          <a:p>
            <a:pPr lvl="0"/>
            <a:r>
              <a:rPr lang="en-US" dirty="0" smtClean="0"/>
              <a:t>name.name@ymca.net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4812" y="466344"/>
            <a:ext cx="1376087" cy="1051560"/>
          </a:xfrm>
          <a:prstGeom prst="rect">
            <a:avLst/>
          </a:prstGeom>
        </p:spPr>
      </p:pic>
    </p:spTree>
    <p:extLst>
      <p:ext uri="{BB962C8B-B14F-4D97-AF65-F5344CB8AC3E}">
        <p14:creationId xmlns:p14="http://schemas.microsoft.com/office/powerpoint/2010/main" val="1565119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slideLayout" Target="../slideLayouts/slideLayout159.xml"/><Relationship Id="rId13" Type="http://schemas.openxmlformats.org/officeDocument/2006/relationships/slideLayout" Target="../slideLayouts/slideLayout160.xml"/><Relationship Id="rId14" Type="http://schemas.openxmlformats.org/officeDocument/2006/relationships/slideLayout" Target="../slideLayouts/slideLayout161.xml"/><Relationship Id="rId15" Type="http://schemas.openxmlformats.org/officeDocument/2006/relationships/slideLayout" Target="../slideLayouts/slideLayout162.xml"/><Relationship Id="rId16" Type="http://schemas.openxmlformats.org/officeDocument/2006/relationships/slideLayout" Target="../slideLayouts/slideLayout163.xml"/><Relationship Id="rId17" Type="http://schemas.openxmlformats.org/officeDocument/2006/relationships/theme" Target="../theme/theme10.xml"/><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74.xml"/><Relationship Id="rId12" Type="http://schemas.openxmlformats.org/officeDocument/2006/relationships/slideLayout" Target="../slideLayouts/slideLayout175.xml"/><Relationship Id="rId13" Type="http://schemas.openxmlformats.org/officeDocument/2006/relationships/slideLayout" Target="../slideLayouts/slideLayout176.xml"/><Relationship Id="rId14" Type="http://schemas.openxmlformats.org/officeDocument/2006/relationships/slideLayout" Target="../slideLayouts/slideLayout177.xml"/><Relationship Id="rId15" Type="http://schemas.openxmlformats.org/officeDocument/2006/relationships/slideLayout" Target="../slideLayouts/slideLayout178.xml"/><Relationship Id="rId16" Type="http://schemas.openxmlformats.org/officeDocument/2006/relationships/slideLayout" Target="../slideLayouts/slideLayout179.xml"/><Relationship Id="rId17" Type="http://schemas.openxmlformats.org/officeDocument/2006/relationships/theme" Target="../theme/theme11.xml"/><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slideLayout" Target="../slideLayouts/slideLayout191.xml"/><Relationship Id="rId13" Type="http://schemas.openxmlformats.org/officeDocument/2006/relationships/slideLayout" Target="../slideLayouts/slideLayout192.xml"/><Relationship Id="rId14" Type="http://schemas.openxmlformats.org/officeDocument/2006/relationships/slideLayout" Target="../slideLayouts/slideLayout193.xml"/><Relationship Id="rId15" Type="http://schemas.openxmlformats.org/officeDocument/2006/relationships/slideLayout" Target="../slideLayouts/slideLayout194.xml"/><Relationship Id="rId16" Type="http://schemas.openxmlformats.org/officeDocument/2006/relationships/slideLayout" Target="../slideLayouts/slideLayout195.xml"/><Relationship Id="rId17" Type="http://schemas.openxmlformats.org/officeDocument/2006/relationships/theme" Target="../theme/theme12.xml"/><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206.xml"/><Relationship Id="rId12" Type="http://schemas.openxmlformats.org/officeDocument/2006/relationships/slideLayout" Target="../slideLayouts/slideLayout207.xml"/><Relationship Id="rId13" Type="http://schemas.openxmlformats.org/officeDocument/2006/relationships/slideLayout" Target="../slideLayouts/slideLayout208.xml"/><Relationship Id="rId14" Type="http://schemas.openxmlformats.org/officeDocument/2006/relationships/slideLayout" Target="../slideLayouts/slideLayout209.xml"/><Relationship Id="rId15" Type="http://schemas.openxmlformats.org/officeDocument/2006/relationships/slideLayout" Target="../slideLayouts/slideLayout210.xml"/><Relationship Id="rId16" Type="http://schemas.openxmlformats.org/officeDocument/2006/relationships/slideLayout" Target="../slideLayouts/slideLayout211.xml"/><Relationship Id="rId17" Type="http://schemas.openxmlformats.org/officeDocument/2006/relationships/theme" Target="../theme/theme13.xml"/><Relationship Id="rId1" Type="http://schemas.openxmlformats.org/officeDocument/2006/relationships/slideLayout" Target="../slideLayouts/slideLayout196.xml"/><Relationship Id="rId2" Type="http://schemas.openxmlformats.org/officeDocument/2006/relationships/slideLayout" Target="../slideLayouts/slideLayout197.xml"/><Relationship Id="rId3" Type="http://schemas.openxmlformats.org/officeDocument/2006/relationships/slideLayout" Target="../slideLayouts/slideLayout198.xml"/><Relationship Id="rId4" Type="http://schemas.openxmlformats.org/officeDocument/2006/relationships/slideLayout" Target="../slideLayouts/slideLayout199.xml"/><Relationship Id="rId5" Type="http://schemas.openxmlformats.org/officeDocument/2006/relationships/slideLayout" Target="../slideLayouts/slideLayout200.xml"/><Relationship Id="rId6" Type="http://schemas.openxmlformats.org/officeDocument/2006/relationships/slideLayout" Target="../slideLayouts/slideLayout201.xml"/><Relationship Id="rId7" Type="http://schemas.openxmlformats.org/officeDocument/2006/relationships/slideLayout" Target="../slideLayouts/slideLayout202.xml"/><Relationship Id="rId8" Type="http://schemas.openxmlformats.org/officeDocument/2006/relationships/slideLayout" Target="../slideLayouts/slideLayout203.xml"/><Relationship Id="rId9" Type="http://schemas.openxmlformats.org/officeDocument/2006/relationships/slideLayout" Target="../slideLayouts/slideLayout204.xml"/><Relationship Id="rId10"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theme" Target="../theme/theme4.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theme" Target="../theme/theme5.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9.xml"/><Relationship Id="rId20" Type="http://schemas.openxmlformats.org/officeDocument/2006/relationships/theme" Target="../theme/theme6.xml"/><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Relationship Id="rId17" Type="http://schemas.openxmlformats.org/officeDocument/2006/relationships/slideLayout" Target="../slideLayouts/slideLayout97.xml"/><Relationship Id="rId18" Type="http://schemas.openxmlformats.org/officeDocument/2006/relationships/slideLayout" Target="../slideLayouts/slideLayout98.xml"/><Relationship Id="rId19" Type="http://schemas.openxmlformats.org/officeDocument/2006/relationships/slideLayout" Target="../slideLayouts/slideLayout99.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slideLayout" Target="../slideLayouts/slideLayout112.xml"/><Relationship Id="rId14" Type="http://schemas.openxmlformats.org/officeDocument/2006/relationships/slideLayout" Target="../slideLayouts/slideLayout113.xml"/><Relationship Id="rId15" Type="http://schemas.openxmlformats.org/officeDocument/2006/relationships/slideLayout" Target="../slideLayouts/slideLayout114.xml"/><Relationship Id="rId16" Type="http://schemas.openxmlformats.org/officeDocument/2006/relationships/slideLayout" Target="../slideLayouts/slideLayout115.xml"/><Relationship Id="rId17" Type="http://schemas.openxmlformats.org/officeDocument/2006/relationships/theme" Target="../theme/theme7.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slideLayout" Target="../slideLayouts/slideLayout127.xml"/><Relationship Id="rId13" Type="http://schemas.openxmlformats.org/officeDocument/2006/relationships/slideLayout" Target="../slideLayouts/slideLayout128.xml"/><Relationship Id="rId14" Type="http://schemas.openxmlformats.org/officeDocument/2006/relationships/slideLayout" Target="../slideLayouts/slideLayout129.xml"/><Relationship Id="rId15" Type="http://schemas.openxmlformats.org/officeDocument/2006/relationships/slideLayout" Target="../slideLayouts/slideLayout130.xml"/><Relationship Id="rId16" Type="http://schemas.openxmlformats.org/officeDocument/2006/relationships/slideLayout" Target="../slideLayouts/slideLayout131.xml"/><Relationship Id="rId17" Type="http://schemas.openxmlformats.org/officeDocument/2006/relationships/theme" Target="../theme/theme8.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Relationship Id="rId14" Type="http://schemas.openxmlformats.org/officeDocument/2006/relationships/slideLayout" Target="../slideLayouts/slideLayout145.xml"/><Relationship Id="rId15" Type="http://schemas.openxmlformats.org/officeDocument/2006/relationships/slideLayout" Target="../slideLayouts/slideLayout146.xml"/><Relationship Id="rId16" Type="http://schemas.openxmlformats.org/officeDocument/2006/relationships/slideLayout" Target="../slideLayouts/slideLayout147.xml"/><Relationship Id="rId17" Type="http://schemas.openxmlformats.org/officeDocument/2006/relationships/theme" Target="../theme/theme9.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t>| PRESENTATION TITLE HERE | ©2011 YMCA of the USA</a:t>
            </a:r>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YMCA Food Programs| ©2014 YMCA of the USA</a:t>
            </a:r>
            <a:endParaRPr lang="en-US" dirty="0">
              <a:solidFill>
                <a:srgbClr val="464847"/>
              </a:solidFill>
            </a:endParaRPr>
          </a:p>
        </p:txBody>
      </p:sp>
    </p:spTree>
    <p:extLst>
      <p:ext uri="{BB962C8B-B14F-4D97-AF65-F5344CB8AC3E}">
        <p14:creationId xmlns:p14="http://schemas.microsoft.com/office/powerpoint/2010/main" val="155447535"/>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hf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YMCA Food Programs| ©2014 YMCA of the USA</a:t>
            </a:r>
            <a:endParaRPr lang="en-US" dirty="0">
              <a:solidFill>
                <a:srgbClr val="464847"/>
              </a:solidFill>
            </a:endParaRPr>
          </a:p>
        </p:txBody>
      </p:sp>
    </p:spTree>
    <p:extLst>
      <p:ext uri="{BB962C8B-B14F-4D97-AF65-F5344CB8AC3E}">
        <p14:creationId xmlns:p14="http://schemas.microsoft.com/office/powerpoint/2010/main" val="4257388403"/>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Lst>
  <p:hf hd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YMCA Food Programs| ©2014 YMCA of the USA</a:t>
            </a:r>
            <a:endParaRPr lang="en-US" dirty="0">
              <a:solidFill>
                <a:srgbClr val="464847"/>
              </a:solidFill>
            </a:endParaRPr>
          </a:p>
        </p:txBody>
      </p:sp>
    </p:spTree>
    <p:extLst>
      <p:ext uri="{BB962C8B-B14F-4D97-AF65-F5344CB8AC3E}">
        <p14:creationId xmlns:p14="http://schemas.microsoft.com/office/powerpoint/2010/main" val="279011165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Lst>
  <p:hf hd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YMCA Food Programs| ©2014 YMCA of the USA</a:t>
            </a:r>
            <a:endParaRPr lang="en-US" dirty="0">
              <a:solidFill>
                <a:srgbClr val="464847"/>
              </a:solidFill>
            </a:endParaRPr>
          </a:p>
        </p:txBody>
      </p:sp>
    </p:spTree>
    <p:extLst>
      <p:ext uri="{BB962C8B-B14F-4D97-AF65-F5344CB8AC3E}">
        <p14:creationId xmlns:p14="http://schemas.microsoft.com/office/powerpoint/2010/main" val="1974232681"/>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Lst>
  <p:hf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t>| PRESENTATION TITLE HERE | ©2011 YMCA of the USA</a:t>
            </a:r>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t>| PRESENTATION TITLE HERE | ©2011 YMCA of the USA</a:t>
            </a:r>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t>| PRESENTATION TITLE HERE | ©2011 YMCA of the USA</a:t>
            </a:r>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t>| PRESENTATION TITLE HERE | ©2011 YMCA of the USA</a:t>
            </a:r>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smtClean="0">
                <a:solidFill>
                  <a:srgbClr val="464847"/>
                </a:solidFill>
              </a:rPr>
              <a:t>| PRESENTATION TITLE HERE | ©2011 YMCA of the USA</a:t>
            </a:r>
            <a:endParaRPr lang="en-US" dirty="0">
              <a:solidFill>
                <a:srgbClr val="464847"/>
              </a:solidFill>
            </a:endParaRPr>
          </a:p>
        </p:txBody>
      </p:sp>
    </p:spTree>
    <p:extLst>
      <p:ext uri="{BB962C8B-B14F-4D97-AF65-F5344CB8AC3E}">
        <p14:creationId xmlns:p14="http://schemas.microsoft.com/office/powerpoint/2010/main" val="2103808583"/>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Lst>
  <p:hf hd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solidFill>
                <a:srgbClr val="464847"/>
              </a:solidFill>
            </a:endParaRPr>
          </a:p>
        </p:txBody>
      </p:sp>
    </p:spTree>
    <p:extLst>
      <p:ext uri="{BB962C8B-B14F-4D97-AF65-F5344CB8AC3E}">
        <p14:creationId xmlns:p14="http://schemas.microsoft.com/office/powerpoint/2010/main" val="205909976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3075"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latin typeface="Verdana" pitchFamily="64" charset="0"/>
                <a:ea typeface="ＭＳ Ｐゴシック" pitchFamily="64" charset="-128"/>
                <a:cs typeface="ＭＳ Ｐゴシック" pitchFamily="64" charset="-128"/>
              </a:defRPr>
            </a:lvl1pPr>
          </a:lstStyle>
          <a:p>
            <a:pPr>
              <a:defRPr/>
            </a:pPr>
            <a:fld id="{01099688-5DC4-416A-97FD-8C351B0761BB}" type="slidenum">
              <a:rPr lang="en-US">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solidFill>
                  <a:schemeClr val="tx2"/>
                </a:solidFill>
                <a:latin typeface="Verdana" pitchFamily="80" charset="0"/>
                <a:ea typeface="ＭＳ Ｐゴシック" pitchFamily="80" charset="-128"/>
                <a:cs typeface="ＭＳ Ｐゴシック" pitchFamily="80" charset="-128"/>
              </a:defRPr>
            </a:lvl1pPr>
          </a:lstStyle>
          <a:p>
            <a:pPr>
              <a:defRPr/>
            </a:pPr>
            <a:r>
              <a:rPr lang="en-US">
                <a:solidFill>
                  <a:srgbClr val="464847"/>
                </a:solidFill>
              </a:rPr>
              <a:t>| PRESENTATION TITLE HERE | ©2011 YMCA of the USA</a:t>
            </a:r>
          </a:p>
        </p:txBody>
      </p:sp>
    </p:spTree>
    <p:extLst>
      <p:ext uri="{BB962C8B-B14F-4D97-AF65-F5344CB8AC3E}">
        <p14:creationId xmlns:p14="http://schemas.microsoft.com/office/powerpoint/2010/main" val="1041382180"/>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Lst>
  <p:hf hdr="0" dt="0"/>
  <p:txStyles>
    <p:titleStyle>
      <a:lvl1pPr algn="l" rtl="0" eaLnBrk="0" fontAlgn="base" hangingPunct="0">
        <a:spcBef>
          <a:spcPct val="0"/>
        </a:spcBef>
        <a:spcAft>
          <a:spcPct val="0"/>
        </a:spcAft>
        <a:defRPr sz="2600" b="1" cap="all">
          <a:solidFill>
            <a:srgbClr val="92278F"/>
          </a:solidFill>
          <a:latin typeface="+mj-lt"/>
          <a:ea typeface="+mj-ea"/>
          <a:cs typeface="+mj-cs"/>
        </a:defRPr>
      </a:lvl1pPr>
      <a:lvl2pPr algn="l" rtl="0" eaLnBrk="0" fontAlgn="base" hangingPunct="0">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tx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tx2"/>
          </a:solidFill>
          <a:latin typeface="+mn-lt"/>
          <a:ea typeface="+mn-ea"/>
        </a:defRPr>
      </a:lvl2pPr>
      <a:lvl3pPr marL="693738" indent="-228600" algn="l" rtl="0" eaLnBrk="0" fontAlgn="base" hangingPunct="0">
        <a:spcBef>
          <a:spcPct val="25000"/>
        </a:spcBef>
        <a:spcAft>
          <a:spcPct val="0"/>
        </a:spcAft>
        <a:buChar char="–"/>
        <a:defRPr>
          <a:solidFill>
            <a:schemeClr val="tx2"/>
          </a:solidFill>
          <a:latin typeface="+mn-lt"/>
          <a:ea typeface="+mn-ea"/>
        </a:defRPr>
      </a:lvl3pPr>
      <a:lvl4pPr marL="1120775" indent="-228600" algn="l" rtl="0" eaLnBrk="0" fontAlgn="base" hangingPunct="0">
        <a:spcBef>
          <a:spcPct val="25000"/>
        </a:spcBef>
        <a:spcAft>
          <a:spcPct val="0"/>
        </a:spcAft>
        <a:buSzPct val="80000"/>
        <a:buChar char="•"/>
        <a:defRPr>
          <a:solidFill>
            <a:schemeClr val="tx2"/>
          </a:solidFill>
          <a:latin typeface="+mn-lt"/>
          <a:ea typeface="+mn-ea"/>
        </a:defRPr>
      </a:lvl4pPr>
      <a:lvl5pPr marL="1608138" indent="-228600" algn="l" rtl="0" eaLnBrk="0" fontAlgn="base" hangingPunct="0">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solidFill>
                  <a:srgbClr val="464847"/>
                </a:solidFill>
              </a:rPr>
              <a:pPr>
                <a:defRPr/>
              </a:pPr>
              <a:t>‹#›</a:t>
            </a:fld>
            <a:endParaRPr lang="en-US" dirty="0">
              <a:solidFill>
                <a:srgbClr val="464847"/>
              </a:solidFill>
            </a:endParaRPr>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r>
              <a:rPr lang="en-US" dirty="0" smtClean="0">
                <a:solidFill>
                  <a:srgbClr val="464847"/>
                </a:solidFill>
              </a:rPr>
              <a:t>YMCA Food Programs| ©2014 YMCA of the USA</a:t>
            </a:r>
            <a:endParaRPr lang="en-US" dirty="0">
              <a:solidFill>
                <a:srgbClr val="464847"/>
              </a:solidFill>
            </a:endParaRPr>
          </a:p>
        </p:txBody>
      </p:sp>
    </p:spTree>
    <p:extLst>
      <p:ext uri="{BB962C8B-B14F-4D97-AF65-F5344CB8AC3E}">
        <p14:creationId xmlns:p14="http://schemas.microsoft.com/office/powerpoint/2010/main" val="759963378"/>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Lst>
  <p:hf hd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4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133.xml"/><Relationship Id="rId2"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50.png"/><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hyperlink" Target="http://www.sparkpe.org/" TargetMode="External"/><Relationship Id="rId4" Type="http://schemas.openxmlformats.org/officeDocument/2006/relationships/hyperlink" Target="http://www.10andundertennis.com/" TargetMode="External"/><Relationship Id="rId5" Type="http://schemas.openxmlformats.org/officeDocument/2006/relationships/hyperlink" Target="http://www.foodandfun.org/" TargetMode="External"/><Relationship Id="rId1" Type="http://schemas.openxmlformats.org/officeDocument/2006/relationships/slideLayout" Target="../slideLayouts/slideLayout133.xml"/><Relationship Id="rId2" Type="http://schemas.openxmlformats.org/officeDocument/2006/relationships/hyperlink" Target="http://www.ymca.net/he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3854" y="2170775"/>
            <a:ext cx="8697913" cy="2076759"/>
          </a:xfrm>
        </p:spPr>
        <p:txBody>
          <a:bodyPr/>
          <a:lstStyle/>
          <a:p>
            <a:pPr algn="ctr"/>
            <a:r>
              <a:rPr lang="en-US" sz="3600" dirty="0" smtClean="0"/>
              <a:t>Volusia Flagler family YMCA</a:t>
            </a:r>
            <a:r>
              <a:rPr lang="en-US" sz="3200" dirty="0" smtClean="0"/>
              <a:t/>
            </a:r>
            <a:br>
              <a:rPr lang="en-US" sz="3200" dirty="0" smtClean="0"/>
            </a:br>
            <a:r>
              <a:rPr lang="en-US" sz="6000" dirty="0" smtClean="0"/>
              <a:t/>
            </a:r>
            <a:br>
              <a:rPr lang="en-US" sz="6000" dirty="0" smtClean="0"/>
            </a:br>
            <a:r>
              <a:rPr lang="en-US" sz="3200" dirty="0" smtClean="0"/>
              <a:t>Liz Kammer</a:t>
            </a:r>
            <a:br>
              <a:rPr lang="en-US" sz="3200" dirty="0" smtClean="0"/>
            </a:br>
            <a:r>
              <a:rPr lang="en-US" sz="2400" dirty="0" smtClean="0"/>
              <a:t>Vice President of Youth development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900" y="4483682"/>
            <a:ext cx="2031649" cy="2179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9" y="2592381"/>
            <a:ext cx="8732520" cy="949071"/>
          </a:xfrm>
        </p:spPr>
        <p:txBody>
          <a:bodyPr/>
          <a:lstStyle/>
          <a:p>
            <a:pPr algn="ctr"/>
            <a:r>
              <a:rPr lang="en-US" dirty="0" smtClean="0"/>
              <a:t>Thank you!</a:t>
            </a:r>
            <a:endParaRPr lang="en-US" dirty="0"/>
          </a:p>
        </p:txBody>
      </p:sp>
      <p:sp>
        <p:nvSpPr>
          <p:cNvPr id="3" name="Text Placeholder 2"/>
          <p:cNvSpPr>
            <a:spLocks noGrp="1"/>
          </p:cNvSpPr>
          <p:nvPr>
            <p:ph type="body" sz="quarter" idx="10"/>
          </p:nvPr>
        </p:nvSpPr>
        <p:spPr>
          <a:xfrm>
            <a:off x="98804" y="4510443"/>
            <a:ext cx="2999238" cy="1880832"/>
          </a:xfrm>
        </p:spPr>
        <p:txBody>
          <a:bodyPr/>
          <a:lstStyle/>
          <a:p>
            <a:r>
              <a:rPr lang="en-US" sz="1200" dirty="0" smtClean="0"/>
              <a:t>Liz Kammer</a:t>
            </a:r>
            <a:endParaRPr lang="en-US" sz="1200" dirty="0"/>
          </a:p>
          <a:p>
            <a:r>
              <a:rPr lang="en-US" sz="1200" dirty="0" smtClean="0"/>
              <a:t>Volusia Flagler Family YMCA</a:t>
            </a:r>
            <a:endParaRPr lang="en-US" sz="1200" dirty="0"/>
          </a:p>
          <a:p>
            <a:r>
              <a:rPr lang="en-US" sz="1200" dirty="0" smtClean="0"/>
              <a:t>ekammer@vfymca.org</a:t>
            </a:r>
          </a:p>
          <a:p>
            <a:r>
              <a:rPr lang="en-US" sz="1200" smtClean="0"/>
              <a:t>386-738-9622</a:t>
            </a:r>
            <a:endParaRPr lang="en-US" sz="1200" dirty="0"/>
          </a:p>
          <a:p>
            <a:endParaRPr lang="en-US" sz="1200" dirty="0"/>
          </a:p>
        </p:txBody>
      </p:sp>
    </p:spTree>
    <p:extLst>
      <p:ext uri="{BB962C8B-B14F-4D97-AF65-F5344CB8AC3E}">
        <p14:creationId xmlns:p14="http://schemas.microsoft.com/office/powerpoint/2010/main" val="3489469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Volusia Flagler Family Y</a:t>
            </a:r>
            <a:endParaRPr lang="en-US" dirty="0"/>
          </a:p>
        </p:txBody>
      </p:sp>
      <p:sp>
        <p:nvSpPr>
          <p:cNvPr id="3" name="Content Placeholder 2"/>
          <p:cNvSpPr>
            <a:spLocks noGrp="1"/>
          </p:cNvSpPr>
          <p:nvPr>
            <p:ph idx="1"/>
          </p:nvPr>
        </p:nvSpPr>
        <p:spPr>
          <a:xfrm>
            <a:off x="293468" y="1095114"/>
            <a:ext cx="8444351" cy="5025467"/>
          </a:xfrm>
        </p:spPr>
        <p:txBody>
          <a:bodyPr/>
          <a:lstStyle/>
          <a:p>
            <a:pPr marL="285750" indent="-285750">
              <a:buFont typeface="Arial" pitchFamily="34" charset="0"/>
              <a:buChar char="•"/>
            </a:pPr>
            <a:r>
              <a:rPr lang="en-US" sz="2000" dirty="0"/>
              <a:t>The Y is a powerful association of men, women and children from all walks of life joined together by a shared passion: to strengthen the foundations of community. </a:t>
            </a:r>
            <a:endParaRPr lang="en-US" sz="2000" dirty="0" smtClean="0"/>
          </a:p>
          <a:p>
            <a:pPr marL="285750" indent="-285750">
              <a:buFont typeface="Arial" pitchFamily="34" charset="0"/>
              <a:buChar char="•"/>
            </a:pPr>
            <a:r>
              <a:rPr lang="en-US" sz="2000" dirty="0" smtClean="0"/>
              <a:t>With </a:t>
            </a:r>
            <a:r>
              <a:rPr lang="en-US" sz="2000" dirty="0"/>
              <a:t>a focus on youth development, healthy living and social responsibility, the Y nurtures the potential of every youth and teen, improves the nation’s health and well-being and provides opportunities to give back and support neighbors</a:t>
            </a:r>
            <a:r>
              <a:rPr lang="en-US" sz="2000" dirty="0" smtClean="0"/>
              <a:t>.</a:t>
            </a:r>
          </a:p>
          <a:p>
            <a:pPr marL="285750" indent="-285750">
              <a:buFont typeface="Arial" pitchFamily="34" charset="0"/>
              <a:buChar char="•"/>
            </a:pPr>
            <a:r>
              <a:rPr lang="en-US" sz="2000" dirty="0" smtClean="0"/>
              <a:t>Volusia Flagler Family YMCA is a mid size Y.  Located in Volusia County.  We have 6 Family Centers and a residence camp.</a:t>
            </a:r>
          </a:p>
          <a:p>
            <a:pPr marL="285750" indent="-285750">
              <a:buFont typeface="Arial" pitchFamily="34" charset="0"/>
              <a:buChar char="•"/>
            </a:pPr>
            <a:r>
              <a:rPr lang="en-US" sz="2000" dirty="0" smtClean="0"/>
              <a:t>We have a membership base of over 40,885.</a:t>
            </a:r>
          </a:p>
          <a:p>
            <a:pPr marL="285750" indent="-285750">
              <a:buFont typeface="Arial" pitchFamily="34" charset="0"/>
              <a:buChar char="•"/>
            </a:pPr>
            <a:r>
              <a:rPr lang="en-US" sz="2000" dirty="0" smtClean="0"/>
              <a:t>We serve over 10,280 participation in youth sports, aquatics, afterschool and summer day camp programs.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2</a:t>
            </a:fld>
            <a:endParaRPr lang="en-US" dirty="0">
              <a:solidFill>
                <a:srgbClr val="464847"/>
              </a:solidFill>
            </a:endParaRPr>
          </a:p>
        </p:txBody>
      </p:sp>
      <p:sp>
        <p:nvSpPr>
          <p:cNvPr id="5" name="Footer Placeholder 4"/>
          <p:cNvSpPr>
            <a:spLocks noGrp="1"/>
          </p:cNvSpPr>
          <p:nvPr>
            <p:ph type="ftr" sz="quarter" idx="11"/>
          </p:nvPr>
        </p:nvSpPr>
        <p:spPr/>
        <p:txBody>
          <a:bodyPr/>
          <a:lstStyle/>
          <a:p>
            <a:pPr>
              <a:defRPr/>
            </a:pPr>
            <a:endParaRPr lang="en-US" dirty="0">
              <a:solidFill>
                <a:srgbClr val="464847"/>
              </a:solidFill>
            </a:endParaRPr>
          </a:p>
        </p:txBody>
      </p:sp>
    </p:spTree>
    <p:extLst>
      <p:ext uri="{BB962C8B-B14F-4D97-AF65-F5344CB8AC3E}">
        <p14:creationId xmlns:p14="http://schemas.microsoft.com/office/powerpoint/2010/main" val="9819178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Healthy eating and physical standards</a:t>
            </a:r>
            <a:endParaRPr lang="en-US" sz="2400" dirty="0"/>
          </a:p>
        </p:txBody>
      </p:sp>
      <p:sp>
        <p:nvSpPr>
          <p:cNvPr id="3" name="Content Placeholder 2"/>
          <p:cNvSpPr>
            <a:spLocks noGrp="1"/>
          </p:cNvSpPr>
          <p:nvPr>
            <p:ph idx="1"/>
          </p:nvPr>
        </p:nvSpPr>
        <p:spPr>
          <a:xfrm>
            <a:off x="328613" y="951176"/>
            <a:ext cx="8339137" cy="5183186"/>
          </a:xfrm>
        </p:spPr>
        <p:txBody>
          <a:bodyPr/>
          <a:lstStyle/>
          <a:p>
            <a:pPr marL="285750" indent="-285750">
              <a:buFont typeface="Arial" pitchFamily="34" charset="0"/>
              <a:buChar char="•"/>
            </a:pPr>
            <a:r>
              <a:rPr lang="en-US" sz="2000" b="1" dirty="0" smtClean="0"/>
              <a:t>Beverages-</a:t>
            </a:r>
            <a:r>
              <a:rPr lang="en-US" sz="2400" dirty="0" smtClean="0"/>
              <a:t/>
            </a:r>
            <a:br>
              <a:rPr lang="en-US" sz="2400" dirty="0" smtClean="0"/>
            </a:br>
            <a:r>
              <a:rPr lang="en-US" sz="2400" dirty="0" smtClean="0"/>
              <a:t>	</a:t>
            </a:r>
            <a:r>
              <a:rPr lang="en-US" dirty="0" smtClean="0"/>
              <a:t>Water </a:t>
            </a:r>
            <a:r>
              <a:rPr lang="en-US" dirty="0"/>
              <a:t>is accessible and available to children </a:t>
            </a:r>
            <a:r>
              <a:rPr lang="en-US" dirty="0" smtClean="0"/>
              <a:t>at all </a:t>
            </a:r>
            <a:r>
              <a:rPr lang="en-US" dirty="0"/>
              <a:t>times, including at the table during </a:t>
            </a:r>
            <a:r>
              <a:rPr lang="en-US" dirty="0" smtClean="0"/>
              <a:t>snacks and </a:t>
            </a:r>
            <a:r>
              <a:rPr lang="en-US" dirty="0"/>
              <a:t>meals. Provide only water and unflavored </a:t>
            </a:r>
            <a:r>
              <a:rPr lang="en-US" dirty="0" smtClean="0"/>
              <a:t>low-fat </a:t>
            </a:r>
            <a:r>
              <a:rPr lang="en-US" dirty="0"/>
              <a:t>(1%) or nonfat milk (for children 2 or </a:t>
            </a:r>
            <a:r>
              <a:rPr lang="en-US" dirty="0" smtClean="0"/>
              <a:t>older</a:t>
            </a:r>
            <a:r>
              <a:rPr lang="en-US" dirty="0"/>
              <a:t>), family style</a:t>
            </a:r>
            <a:r>
              <a:rPr lang="en-US" dirty="0" smtClean="0"/>
              <a:t>.</a:t>
            </a:r>
          </a:p>
          <a:p>
            <a:pPr marL="566738" lvl="1" indent="-342900">
              <a:buFont typeface="Courier New" panose="02070309020205020404" pitchFamily="49" charset="0"/>
              <a:buChar char="o"/>
            </a:pPr>
            <a:r>
              <a:rPr lang="en-US" dirty="0" smtClean="0"/>
              <a:t>In 2010 we removed all soda from the vending machines in our Centers.</a:t>
            </a:r>
          </a:p>
          <a:p>
            <a:pPr marL="566738" lvl="1" indent="-342900">
              <a:buFont typeface="Courier New" panose="02070309020205020404" pitchFamily="49" charset="0"/>
              <a:buChar char="o"/>
            </a:pPr>
            <a:r>
              <a:rPr lang="en-US" dirty="0" smtClean="0"/>
              <a:t>Water is served as drink of choice in our Afterschool Programs and 1% milk is served during our summer food service programs.</a:t>
            </a:r>
          </a:p>
          <a:p>
            <a:pPr marL="285750" indent="-285750">
              <a:buFont typeface="Arial"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3</a:t>
            </a:fld>
            <a:endParaRPr lang="en-US" dirty="0">
              <a:solidFill>
                <a:srgbClr val="46484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03" y="4482408"/>
            <a:ext cx="2788572" cy="2091430"/>
          </a:xfrm>
          <a:prstGeom prst="rect">
            <a:avLst/>
          </a:prstGeom>
        </p:spPr>
      </p:pic>
    </p:spTree>
    <p:extLst>
      <p:ext uri="{BB962C8B-B14F-4D97-AF65-F5344CB8AC3E}">
        <p14:creationId xmlns:p14="http://schemas.microsoft.com/office/powerpoint/2010/main" val="55717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Healthy eating and physical standards</a:t>
            </a:r>
            <a:endParaRPr lang="en-US" sz="2400" dirty="0"/>
          </a:p>
        </p:txBody>
      </p:sp>
      <p:sp>
        <p:nvSpPr>
          <p:cNvPr id="3" name="Content Placeholder 2"/>
          <p:cNvSpPr>
            <a:spLocks noGrp="1"/>
          </p:cNvSpPr>
          <p:nvPr>
            <p:ph idx="1"/>
          </p:nvPr>
        </p:nvSpPr>
        <p:spPr>
          <a:xfrm>
            <a:off x="207629" y="894147"/>
            <a:ext cx="8339137" cy="5570947"/>
          </a:xfrm>
        </p:spPr>
        <p:txBody>
          <a:bodyPr/>
          <a:lstStyle/>
          <a:p>
            <a:pPr marL="342900" indent="-342900">
              <a:buFont typeface="Arial" panose="020B0604020202020204" pitchFamily="34" charset="0"/>
              <a:buChar char="•"/>
            </a:pPr>
            <a:r>
              <a:rPr lang="en-US" b="1" dirty="0" smtClean="0"/>
              <a:t>Food-</a:t>
            </a:r>
            <a:r>
              <a:rPr lang="en-US" dirty="0" smtClean="0"/>
              <a:t/>
            </a:r>
            <a:br>
              <a:rPr lang="en-US" dirty="0" smtClean="0"/>
            </a:br>
            <a:r>
              <a:rPr lang="en-US" dirty="0" smtClean="0"/>
              <a:t>	</a:t>
            </a:r>
            <a:r>
              <a:rPr lang="en-US" dirty="0"/>
              <a:t>Children serve themselves (family </a:t>
            </a:r>
            <a:r>
              <a:rPr lang="en-US" dirty="0" smtClean="0"/>
              <a:t>style) </a:t>
            </a:r>
          </a:p>
          <a:p>
            <a:r>
              <a:rPr lang="en-US" dirty="0"/>
              <a:t>	</a:t>
            </a:r>
            <a:r>
              <a:rPr lang="en-US" dirty="0" smtClean="0"/>
              <a:t>Provide </a:t>
            </a:r>
            <a:r>
              <a:rPr lang="en-US" dirty="0"/>
              <a:t>fruits or vegetables </a:t>
            </a:r>
            <a:r>
              <a:rPr lang="en-US" dirty="0" smtClean="0"/>
              <a:t>at every snack and meal</a:t>
            </a:r>
          </a:p>
          <a:p>
            <a:r>
              <a:rPr lang="en-US" dirty="0"/>
              <a:t>	</a:t>
            </a:r>
            <a:r>
              <a:rPr lang="en-US" dirty="0" smtClean="0"/>
              <a:t>Do </a:t>
            </a:r>
            <a:r>
              <a:rPr lang="en-US" dirty="0"/>
              <a:t>not provide any fried </a:t>
            </a:r>
            <a:r>
              <a:rPr lang="en-US" dirty="0" smtClean="0"/>
              <a:t>foods</a:t>
            </a:r>
            <a:r>
              <a:rPr lang="en-US" dirty="0"/>
              <a:t> </a:t>
            </a:r>
            <a:r>
              <a:rPr lang="en-US" dirty="0" smtClean="0"/>
              <a:t>or </a:t>
            </a:r>
            <a:r>
              <a:rPr lang="en-US" dirty="0"/>
              <a:t>foods that contain </a:t>
            </a:r>
            <a:r>
              <a:rPr lang="en-US" dirty="0" smtClean="0"/>
              <a:t>trans </a:t>
            </a:r>
            <a:r>
              <a:rPr lang="en-US" dirty="0"/>
              <a:t>fat </a:t>
            </a:r>
            <a:endParaRPr lang="en-US" dirty="0" smtClean="0"/>
          </a:p>
          <a:p>
            <a:r>
              <a:rPr lang="en-US" dirty="0" smtClean="0"/>
              <a:t>	Offer </a:t>
            </a:r>
            <a:r>
              <a:rPr lang="en-US" dirty="0"/>
              <a:t>only whole </a:t>
            </a:r>
            <a:r>
              <a:rPr lang="en-US" dirty="0" smtClean="0"/>
              <a:t>grains</a:t>
            </a:r>
          </a:p>
          <a:p>
            <a:r>
              <a:rPr lang="en-US" dirty="0" smtClean="0"/>
              <a:t>	Provide only food where sugar is not listed as one of </a:t>
            </a:r>
            <a:r>
              <a:rPr lang="en-US" dirty="0"/>
              <a:t>the first </a:t>
            </a:r>
            <a:r>
              <a:rPr lang="en-US" dirty="0" smtClean="0"/>
              <a:t> 	three ingredients </a:t>
            </a:r>
            <a:r>
              <a:rPr lang="en-US" dirty="0"/>
              <a:t>or that contain no more than 8 grams </a:t>
            </a:r>
            <a:r>
              <a:rPr lang="en-US" dirty="0" smtClean="0"/>
              <a:t>of 	added sugar </a:t>
            </a:r>
            <a:r>
              <a:rPr lang="en-US" dirty="0"/>
              <a:t>per serving</a:t>
            </a:r>
            <a:r>
              <a:rPr lang="en-US" dirty="0" smtClean="0"/>
              <a:t>.</a:t>
            </a:r>
          </a:p>
          <a:p>
            <a:pPr marL="285750" indent="-285750">
              <a:buFont typeface="Courier New" panose="02070309020205020404" pitchFamily="49" charset="0"/>
              <a:buChar char="o"/>
            </a:pPr>
            <a:r>
              <a:rPr lang="en-US" dirty="0" smtClean="0"/>
              <a:t>In 2013 we began adopting the HEPA standards in regard to food in our Afterschool Program.  We faced some challenges with the Summer Food Program.  So we began working with partners like Florida Impact, the United Way, our sponsor and GA Food Service to offer more nutritious food items.</a:t>
            </a:r>
          </a:p>
          <a:p>
            <a:pPr marL="342900" indent="-342900">
              <a:buFont typeface="Courier New" panose="02070309020205020404" pitchFamily="49" charset="0"/>
              <a:buChar char="o"/>
            </a:pPr>
            <a:endParaRPr lang="en-US" sz="20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4</a:t>
            </a:fld>
            <a:endParaRPr lang="en-US" dirty="0">
              <a:solidFill>
                <a:srgbClr val="464847"/>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527" y="5022874"/>
            <a:ext cx="2244931" cy="1683699"/>
          </a:xfrm>
          <a:prstGeom prst="rect">
            <a:avLst/>
          </a:prstGeom>
        </p:spPr>
      </p:pic>
    </p:spTree>
    <p:extLst>
      <p:ext uri="{BB962C8B-B14F-4D97-AF65-F5344CB8AC3E}">
        <p14:creationId xmlns:p14="http://schemas.microsoft.com/office/powerpoint/2010/main" val="611838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Healthy eating and physical standards</a:t>
            </a:r>
            <a:endParaRPr lang="en-US" sz="2400" dirty="0"/>
          </a:p>
        </p:txBody>
      </p:sp>
      <p:sp>
        <p:nvSpPr>
          <p:cNvPr id="3" name="Content Placeholder 2"/>
          <p:cNvSpPr>
            <a:spLocks noGrp="1"/>
          </p:cNvSpPr>
          <p:nvPr>
            <p:ph idx="1"/>
          </p:nvPr>
        </p:nvSpPr>
        <p:spPr>
          <a:xfrm>
            <a:off x="340365" y="1002890"/>
            <a:ext cx="8339137" cy="5570947"/>
          </a:xfrm>
        </p:spPr>
        <p:txBody>
          <a:bodyPr/>
          <a:lstStyle/>
          <a:p>
            <a:pPr marL="342900" indent="-342900">
              <a:buFont typeface="Arial" panose="020B0604020202020204" pitchFamily="34" charset="0"/>
              <a:buChar char="•"/>
            </a:pPr>
            <a:r>
              <a:rPr lang="en-US" b="1" dirty="0" smtClean="0"/>
              <a:t>Food Continued-</a:t>
            </a:r>
            <a:r>
              <a:rPr lang="en-US" dirty="0" smtClean="0"/>
              <a:t/>
            </a:r>
            <a:br>
              <a:rPr lang="en-US" dirty="0" smtClean="0"/>
            </a:br>
            <a:r>
              <a:rPr lang="en-US" dirty="0" smtClean="0"/>
              <a:t>	</a:t>
            </a:r>
            <a:r>
              <a:rPr lang="en-US" dirty="0"/>
              <a:t>Y staff will model healthy eating behaviors at all times. This </a:t>
            </a:r>
            <a:r>
              <a:rPr lang="en-US" dirty="0" smtClean="0"/>
              <a:t>	includes </a:t>
            </a:r>
            <a:r>
              <a:rPr lang="en-US" dirty="0"/>
              <a:t>consuming the same foods and beverages as children </a:t>
            </a:r>
            <a:r>
              <a:rPr lang="en-US" dirty="0" smtClean="0"/>
              <a:t>	during </a:t>
            </a:r>
            <a:r>
              <a:rPr lang="en-US" dirty="0"/>
              <a:t>meals and snacks (if possible) and avoiding </a:t>
            </a:r>
            <a:r>
              <a:rPr lang="en-US" dirty="0" smtClean="0"/>
              <a:t>	consumption </a:t>
            </a:r>
            <a:r>
              <a:rPr lang="en-US" dirty="0"/>
              <a:t>of foods or beverages that are inconsistent with </a:t>
            </a:r>
            <a:r>
              <a:rPr lang="en-US" dirty="0" smtClean="0"/>
              <a:t>	the </a:t>
            </a:r>
            <a:r>
              <a:rPr lang="en-US" dirty="0"/>
              <a:t>HEPA standards during program time. </a:t>
            </a:r>
            <a:endParaRPr lang="en-US" dirty="0" smtClean="0"/>
          </a:p>
          <a:p>
            <a:pPr marL="285750" indent="-285750">
              <a:buFont typeface="Courier New" panose="02070309020205020404" pitchFamily="49" charset="0"/>
              <a:buChar char="o"/>
            </a:pPr>
            <a:r>
              <a:rPr lang="en-US" dirty="0" smtClean="0"/>
              <a:t>In 2011 we made changes to the food policies at staff meetings and trainings.  </a:t>
            </a:r>
            <a:r>
              <a:rPr lang="en-US" smtClean="0"/>
              <a:t>We switched </a:t>
            </a:r>
            <a:r>
              <a:rPr lang="en-US" dirty="0" smtClean="0"/>
              <a:t>from offering donuts and cookies to fresh fruit and bagels, etc.</a:t>
            </a:r>
          </a:p>
          <a:p>
            <a:pPr marL="342900" indent="-342900">
              <a:buFont typeface="Courier New" panose="02070309020205020404" pitchFamily="49" charset="0"/>
              <a:buChar char="o"/>
            </a:pPr>
            <a:endParaRPr lang="en-US" sz="20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5</a:t>
            </a:fld>
            <a:endParaRPr lang="en-US" dirty="0">
              <a:solidFill>
                <a:srgbClr val="464847"/>
              </a:solidFill>
            </a:endParaRPr>
          </a:p>
        </p:txBody>
      </p:sp>
      <p:sp>
        <p:nvSpPr>
          <p:cNvPr id="6" name="AutoShape 4" descr="Image result for donuts with no 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No doughnuts "/>
          <p:cNvPicPr/>
          <p:nvPr/>
        </p:nvPicPr>
        <p:blipFill>
          <a:blip r:embed="rId2">
            <a:extLst>
              <a:ext uri="{28A0092B-C50C-407E-A947-70E740481C1C}">
                <a14:useLocalDpi xmlns:a14="http://schemas.microsoft.com/office/drawing/2010/main" val="0"/>
              </a:ext>
            </a:extLst>
          </a:blip>
          <a:srcRect/>
          <a:stretch>
            <a:fillRect/>
          </a:stretch>
        </p:blipFill>
        <p:spPr bwMode="auto">
          <a:xfrm>
            <a:off x="460375" y="3975100"/>
            <a:ext cx="2381250" cy="2381250"/>
          </a:xfrm>
          <a:prstGeom prst="rect">
            <a:avLst/>
          </a:prstGeom>
          <a:noFill/>
          <a:ln>
            <a:noFill/>
          </a:ln>
        </p:spPr>
      </p:pic>
      <p:pic>
        <p:nvPicPr>
          <p:cNvPr id="8" name="Picture 7" descr="https://sparklyandslimming.files.wordpress.com/2010/07/no-cookies.jpg?w=630"/>
          <p:cNvPicPr/>
          <p:nvPr/>
        </p:nvPicPr>
        <p:blipFill>
          <a:blip r:embed="rId3">
            <a:extLst>
              <a:ext uri="{28A0092B-C50C-407E-A947-70E740481C1C}">
                <a14:useLocalDpi xmlns:a14="http://schemas.microsoft.com/office/drawing/2010/main" val="0"/>
              </a:ext>
            </a:extLst>
          </a:blip>
          <a:srcRect/>
          <a:stretch>
            <a:fillRect/>
          </a:stretch>
        </p:blipFill>
        <p:spPr bwMode="auto">
          <a:xfrm>
            <a:off x="6443294" y="3923071"/>
            <a:ext cx="2595243" cy="2433279"/>
          </a:xfrm>
          <a:prstGeom prst="rect">
            <a:avLst/>
          </a:prstGeom>
          <a:noFill/>
          <a:ln>
            <a:noFill/>
          </a:ln>
        </p:spPr>
      </p:pic>
      <p:pic>
        <p:nvPicPr>
          <p:cNvPr id="9" name="Picture 8" descr="Fresh Fruit Platter"/>
          <p:cNvPicPr/>
          <p:nvPr/>
        </p:nvPicPr>
        <p:blipFill>
          <a:blip r:embed="rId4">
            <a:extLst>
              <a:ext uri="{28A0092B-C50C-407E-A947-70E740481C1C}">
                <a14:useLocalDpi xmlns:a14="http://schemas.microsoft.com/office/drawing/2010/main" val="0"/>
              </a:ext>
            </a:extLst>
          </a:blip>
          <a:srcRect/>
          <a:stretch>
            <a:fillRect/>
          </a:stretch>
        </p:blipFill>
        <p:spPr bwMode="auto">
          <a:xfrm>
            <a:off x="2978424" y="4306528"/>
            <a:ext cx="3359470" cy="1718392"/>
          </a:xfrm>
          <a:prstGeom prst="rect">
            <a:avLst/>
          </a:prstGeom>
          <a:noFill/>
          <a:ln>
            <a:noFill/>
          </a:ln>
        </p:spPr>
      </p:pic>
    </p:spTree>
    <p:extLst>
      <p:ext uri="{BB962C8B-B14F-4D97-AF65-F5344CB8AC3E}">
        <p14:creationId xmlns:p14="http://schemas.microsoft.com/office/powerpoint/2010/main" val="342462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Healthy eating and physical standards</a:t>
            </a:r>
            <a:endParaRPr lang="en-US" sz="2400" dirty="0"/>
          </a:p>
        </p:txBody>
      </p:sp>
      <p:sp>
        <p:nvSpPr>
          <p:cNvPr id="3" name="Content Placeholder 2"/>
          <p:cNvSpPr>
            <a:spLocks noGrp="1"/>
          </p:cNvSpPr>
          <p:nvPr>
            <p:ph idx="1"/>
          </p:nvPr>
        </p:nvSpPr>
        <p:spPr>
          <a:xfrm>
            <a:off x="340365" y="884904"/>
            <a:ext cx="8339137" cy="5688934"/>
          </a:xfrm>
        </p:spPr>
        <p:txBody>
          <a:bodyPr/>
          <a:lstStyle/>
          <a:p>
            <a:pPr marL="342900" indent="-342900">
              <a:buFont typeface="Arial" panose="020B0604020202020204" pitchFamily="34" charset="0"/>
              <a:buChar char="•"/>
            </a:pPr>
            <a:r>
              <a:rPr lang="en-US" b="1" dirty="0" smtClean="0"/>
              <a:t>Physical Activity-</a:t>
            </a:r>
            <a:r>
              <a:rPr lang="en-US" dirty="0" smtClean="0"/>
              <a:t/>
            </a:r>
            <a:br>
              <a:rPr lang="en-US" dirty="0" smtClean="0"/>
            </a:br>
            <a:r>
              <a:rPr lang="en-US" dirty="0" smtClean="0"/>
              <a:t>	</a:t>
            </a:r>
            <a:r>
              <a:rPr lang="en-US" dirty="0"/>
              <a:t>Provide children with opportunities for moderate and vigorous </a:t>
            </a:r>
            <a:r>
              <a:rPr lang="en-US" dirty="0" smtClean="0"/>
              <a:t>	physical </a:t>
            </a:r>
            <a:r>
              <a:rPr lang="en-US" dirty="0"/>
              <a:t>activity for at least 60 minutes per day during a </a:t>
            </a:r>
            <a:r>
              <a:rPr lang="en-US" dirty="0" smtClean="0"/>
              <a:t>full-	day program </a:t>
            </a:r>
            <a:r>
              <a:rPr lang="en-US" dirty="0"/>
              <a:t>or 30 minutes per day for a half-day </a:t>
            </a:r>
            <a:r>
              <a:rPr lang="en-US" dirty="0" smtClean="0"/>
              <a:t>program. </a:t>
            </a:r>
          </a:p>
          <a:p>
            <a:r>
              <a:rPr lang="en-US" dirty="0" smtClean="0"/>
              <a:t>	Include </a:t>
            </a:r>
            <a:r>
              <a:rPr lang="en-US" dirty="0"/>
              <a:t>a mixture of moderate and vigorous activity </a:t>
            </a:r>
            <a:r>
              <a:rPr lang="en-US" dirty="0" smtClean="0"/>
              <a:t>as </a:t>
            </a:r>
            <a:r>
              <a:rPr lang="en-US" dirty="0"/>
              <a:t>well as </a:t>
            </a:r>
            <a:r>
              <a:rPr lang="en-US" dirty="0" smtClean="0"/>
              <a:t>	bone and </a:t>
            </a:r>
            <a:r>
              <a:rPr lang="en-US" dirty="0"/>
              <a:t>muscle-strengthening </a:t>
            </a:r>
            <a:r>
              <a:rPr lang="en-US" dirty="0" smtClean="0"/>
              <a:t>activities. </a:t>
            </a:r>
          </a:p>
          <a:p>
            <a:r>
              <a:rPr lang="en-US" dirty="0" smtClean="0"/>
              <a:t>	Take </a:t>
            </a:r>
            <a:r>
              <a:rPr lang="en-US" dirty="0"/>
              <a:t>active play outdoors whenever </a:t>
            </a:r>
            <a:r>
              <a:rPr lang="en-US" dirty="0" smtClean="0"/>
              <a:t>possible.</a:t>
            </a:r>
          </a:p>
          <a:p>
            <a:r>
              <a:rPr lang="en-US" dirty="0" smtClean="0"/>
              <a:t>	Y </a:t>
            </a:r>
            <a:r>
              <a:rPr lang="en-US" dirty="0"/>
              <a:t>staff will model active living by participating in physical </a:t>
            </a:r>
            <a:r>
              <a:rPr lang="en-US" dirty="0" smtClean="0"/>
              <a:t>	activities </a:t>
            </a:r>
            <a:r>
              <a:rPr lang="en-US" dirty="0"/>
              <a:t>with </a:t>
            </a:r>
            <a:r>
              <a:rPr lang="en-US" dirty="0" smtClean="0"/>
              <a:t>children.</a:t>
            </a:r>
          </a:p>
          <a:p>
            <a:pPr marL="342900" indent="-342900">
              <a:buFont typeface="Courier New" panose="02070309020205020404" pitchFamily="49" charset="0"/>
              <a:buChar char="o"/>
            </a:pPr>
            <a:r>
              <a:rPr lang="en-US" dirty="0" smtClean="0"/>
              <a:t>We began utilizing SPARK, Healthy Family Home, Food and Fun and USTA 10 &amp; Under Tennis, Kids Zumba, yoga and swimming in Afterschool and Summer Camp Programs.</a:t>
            </a: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6</a:t>
            </a:fld>
            <a:endParaRPr lang="en-US" dirty="0">
              <a:solidFill>
                <a:srgbClr val="464847"/>
              </a:solidFill>
            </a:endParaRPr>
          </a:p>
        </p:txBody>
      </p:sp>
      <p:pic>
        <p:nvPicPr>
          <p:cNvPr id="2050" name="Picture 2" descr="Youth_Sports_HomeS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420" y="4793227"/>
            <a:ext cx="4262130" cy="193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12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Healthy eating and physical standards</a:t>
            </a:r>
            <a:endParaRPr lang="en-US" sz="2400" dirty="0"/>
          </a:p>
        </p:txBody>
      </p:sp>
      <p:sp>
        <p:nvSpPr>
          <p:cNvPr id="3" name="Content Placeholder 2"/>
          <p:cNvSpPr>
            <a:spLocks noGrp="1"/>
          </p:cNvSpPr>
          <p:nvPr>
            <p:ph idx="1"/>
          </p:nvPr>
        </p:nvSpPr>
        <p:spPr>
          <a:xfrm>
            <a:off x="340365" y="884904"/>
            <a:ext cx="8339137" cy="5688934"/>
          </a:xfrm>
        </p:spPr>
        <p:txBody>
          <a:bodyPr/>
          <a:lstStyle/>
          <a:p>
            <a:pPr marL="342900" indent="-342900">
              <a:buFont typeface="Arial" panose="020B0604020202020204" pitchFamily="34" charset="0"/>
              <a:buChar char="•"/>
            </a:pPr>
            <a:r>
              <a:rPr lang="en-US" b="1" dirty="0" smtClean="0"/>
              <a:t>Screen Time-</a:t>
            </a:r>
            <a:r>
              <a:rPr lang="en-US" dirty="0" smtClean="0"/>
              <a:t/>
            </a:r>
            <a:br>
              <a:rPr lang="en-US" dirty="0" smtClean="0"/>
            </a:br>
            <a:r>
              <a:rPr lang="en-US" dirty="0" smtClean="0"/>
              <a:t>	</a:t>
            </a:r>
            <a:r>
              <a:rPr lang="en-US" dirty="0"/>
              <a:t>Eliminate screen time (television, movies, cell phone, video </a:t>
            </a:r>
            <a:r>
              <a:rPr lang="en-US" dirty="0" smtClean="0"/>
              <a:t>	games</a:t>
            </a:r>
            <a:r>
              <a:rPr lang="en-US" dirty="0"/>
              <a:t>, computer, and other digital devices) for children </a:t>
            </a:r>
            <a:r>
              <a:rPr lang="en-US" dirty="0" smtClean="0"/>
              <a:t>	under </a:t>
            </a:r>
            <a:r>
              <a:rPr lang="en-US" dirty="0"/>
              <a:t>2 years old. For children over 2, limit screen time to </a:t>
            </a:r>
            <a:r>
              <a:rPr lang="en-US" dirty="0" smtClean="0"/>
              <a:t>	less </a:t>
            </a:r>
            <a:r>
              <a:rPr lang="en-US" dirty="0"/>
              <a:t>than 30 minutes per day for children in half-day programs </a:t>
            </a:r>
            <a:r>
              <a:rPr lang="en-US" dirty="0" smtClean="0"/>
              <a:t>	and </a:t>
            </a:r>
            <a:r>
              <a:rPr lang="en-US" dirty="0"/>
              <a:t>to less than 1 hour per day for those in full-day programs. </a:t>
            </a:r>
            <a:r>
              <a:rPr lang="en-US" dirty="0" smtClean="0"/>
              <a:t>	During </a:t>
            </a:r>
            <a:r>
              <a:rPr lang="en-US" dirty="0"/>
              <a:t>screen time, seek to minimize children’s exposure to </a:t>
            </a:r>
            <a:r>
              <a:rPr lang="en-US" dirty="0" smtClean="0"/>
              <a:t>	commercials </a:t>
            </a:r>
            <a:r>
              <a:rPr lang="en-US" dirty="0"/>
              <a:t>and ads marketing unhealthy foods</a:t>
            </a:r>
            <a:r>
              <a:rPr lang="en-US" dirty="0" smtClean="0"/>
              <a:t>.</a:t>
            </a:r>
          </a:p>
          <a:p>
            <a:pPr marL="342900" indent="-342900">
              <a:buFont typeface="Courier New" panose="02070309020205020404" pitchFamily="49" charset="0"/>
              <a:buChar char="o"/>
            </a:pPr>
            <a:r>
              <a:rPr lang="en-US" dirty="0" smtClean="0"/>
              <a:t>In 2010 we eliminated television, movies and video games from all our program areas and increased our physical activity and outdoor play. </a:t>
            </a:r>
          </a:p>
          <a:p>
            <a:pPr marL="342900" indent="-342900">
              <a:buFont typeface="Courier New" panose="02070309020205020404" pitchFamily="49" charset="0"/>
              <a:buChar char="o"/>
            </a:pPr>
            <a:r>
              <a:rPr lang="en-US" dirty="0" smtClean="0"/>
              <a:t>If sites utilize computers for homework assistance we have limited the time allotted to 30 minutes.</a:t>
            </a:r>
          </a:p>
          <a:p>
            <a:pPr marL="342900" indent="-34290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7</a:t>
            </a:fld>
            <a:endParaRPr lang="en-US" dirty="0">
              <a:solidFill>
                <a:srgbClr val="464847"/>
              </a:solidFill>
            </a:endParaRPr>
          </a:p>
        </p:txBody>
      </p:sp>
      <p:pic>
        <p:nvPicPr>
          <p:cNvPr id="5" name="Picture 4"/>
          <p:cNvPicPr>
            <a:picLocks noChangeAspect="1"/>
          </p:cNvPicPr>
          <p:nvPr/>
        </p:nvPicPr>
        <p:blipFill>
          <a:blip r:embed="rId2"/>
          <a:stretch>
            <a:fillRect/>
          </a:stretch>
        </p:blipFill>
        <p:spPr>
          <a:xfrm>
            <a:off x="555625" y="4824046"/>
            <a:ext cx="1907356" cy="1749792"/>
          </a:xfrm>
          <a:prstGeom prst="rect">
            <a:avLst/>
          </a:prstGeom>
        </p:spPr>
      </p:pic>
      <p:pic>
        <p:nvPicPr>
          <p:cNvPr id="6" name="Picture 5"/>
          <p:cNvPicPr>
            <a:picLocks noChangeAspect="1"/>
          </p:cNvPicPr>
          <p:nvPr/>
        </p:nvPicPr>
        <p:blipFill>
          <a:blip r:embed="rId3"/>
          <a:stretch>
            <a:fillRect/>
          </a:stretch>
        </p:blipFill>
        <p:spPr>
          <a:xfrm>
            <a:off x="5163473" y="4599127"/>
            <a:ext cx="3213612" cy="2125927"/>
          </a:xfrm>
          <a:prstGeom prst="rect">
            <a:avLst/>
          </a:prstGeom>
        </p:spPr>
      </p:pic>
    </p:spTree>
    <p:extLst>
      <p:ext uri="{BB962C8B-B14F-4D97-AF65-F5344CB8AC3E}">
        <p14:creationId xmlns:p14="http://schemas.microsoft.com/office/powerpoint/2010/main" val="1704761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 for the Volusia Flagler Family YMCA</a:t>
            </a:r>
            <a:endParaRPr lang="en-US" sz="2400" dirty="0"/>
          </a:p>
        </p:txBody>
      </p:sp>
      <p:sp>
        <p:nvSpPr>
          <p:cNvPr id="3" name="Content Placeholder 2"/>
          <p:cNvSpPr>
            <a:spLocks noGrp="1"/>
          </p:cNvSpPr>
          <p:nvPr>
            <p:ph idx="1"/>
          </p:nvPr>
        </p:nvSpPr>
        <p:spPr>
          <a:xfrm>
            <a:off x="340365" y="1173162"/>
            <a:ext cx="8339137" cy="5400675"/>
          </a:xfrm>
        </p:spPr>
        <p:txBody>
          <a:bodyPr/>
          <a:lstStyle/>
          <a:p>
            <a:pPr marL="285750" lvl="1" indent="-285750">
              <a:spcBef>
                <a:spcPct val="50000"/>
              </a:spcBef>
              <a:buSzTx/>
              <a:buFont typeface="Courier New" panose="02070309020205020404" pitchFamily="49" charset="0"/>
              <a:buChar char="o"/>
            </a:pPr>
            <a:r>
              <a:rPr lang="en-US" dirty="0" smtClean="0"/>
              <a:t>Expand HEPA Standards across all our YMCA program areas.</a:t>
            </a:r>
            <a:endParaRPr lang="en-US" dirty="0"/>
          </a:p>
          <a:p>
            <a:pPr marL="285750" lvl="1" indent="-285750">
              <a:spcBef>
                <a:spcPct val="50000"/>
              </a:spcBef>
              <a:buSzTx/>
              <a:buFont typeface="Courier New" panose="02070309020205020404" pitchFamily="49" charset="0"/>
              <a:buChar char="o"/>
            </a:pPr>
            <a:r>
              <a:rPr lang="en-US" dirty="0" smtClean="0"/>
              <a:t>Encourage sports parents and volunteer coaches </a:t>
            </a:r>
            <a:r>
              <a:rPr lang="en-US" dirty="0"/>
              <a:t>to provide water at </a:t>
            </a:r>
            <a:r>
              <a:rPr lang="en-US" dirty="0" smtClean="0"/>
              <a:t>practices and games </a:t>
            </a:r>
            <a:r>
              <a:rPr lang="en-US" dirty="0"/>
              <a:t>instead of Capri </a:t>
            </a:r>
            <a:r>
              <a:rPr lang="en-US" dirty="0" smtClean="0"/>
              <a:t>Sun </a:t>
            </a:r>
            <a:r>
              <a:rPr lang="en-US" dirty="0"/>
              <a:t>and other sugary </a:t>
            </a:r>
            <a:r>
              <a:rPr lang="en-US" dirty="0" smtClean="0"/>
              <a:t>drinks.  Also encourage fruit instead of cookies and other snacks.</a:t>
            </a:r>
            <a:endParaRPr lang="en-US" dirty="0"/>
          </a:p>
          <a:p>
            <a:pPr marL="342900" indent="-342900">
              <a:buFont typeface="Courier New" panose="02070309020205020404" pitchFamily="49" charset="0"/>
              <a:buChar char="o"/>
            </a:pPr>
            <a:r>
              <a:rPr lang="en-US" dirty="0"/>
              <a:t>S</a:t>
            </a:r>
            <a:r>
              <a:rPr lang="en-US" dirty="0" smtClean="0"/>
              <a:t>witch from only offering snacks in our Afterschool Program to offering suppers daily.</a:t>
            </a:r>
          </a:p>
          <a:p>
            <a:pPr marL="342900" indent="-342900">
              <a:buFont typeface="Courier New" panose="02070309020205020404" pitchFamily="49" charset="0"/>
              <a:buChar char="o"/>
            </a:pPr>
            <a:r>
              <a:rPr lang="en-US" dirty="0"/>
              <a:t>I</a:t>
            </a:r>
            <a:r>
              <a:rPr lang="en-US" dirty="0" smtClean="0"/>
              <a:t>ncrease the amount of parental engagement in our programs by using </a:t>
            </a:r>
            <a:r>
              <a:rPr lang="en-US" dirty="0"/>
              <a:t>informational materials and/or </a:t>
            </a:r>
            <a:r>
              <a:rPr lang="en-US" dirty="0" smtClean="0"/>
              <a:t>activities.</a:t>
            </a:r>
          </a:p>
          <a:p>
            <a:pPr marL="342900" indent="-342900">
              <a:buFont typeface="Courier New" panose="02070309020205020404" pitchFamily="49" charset="0"/>
              <a:buChar char="o"/>
            </a:pPr>
            <a:r>
              <a:rPr lang="en-US" dirty="0" smtClean="0"/>
              <a:t>Continue to encourage our Staff to adopt the HEPA Standards in their daily lives.</a:t>
            </a: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8</a:t>
            </a:fld>
            <a:endParaRPr lang="en-US" dirty="0">
              <a:solidFill>
                <a:srgbClr val="464847"/>
              </a:solidFill>
            </a:endParaRPr>
          </a:p>
        </p:txBody>
      </p:sp>
    </p:spTree>
    <p:extLst>
      <p:ext uri="{BB962C8B-B14F-4D97-AF65-F5344CB8AC3E}">
        <p14:creationId xmlns:p14="http://schemas.microsoft.com/office/powerpoint/2010/main" val="2790093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Resources</a:t>
            </a:r>
            <a:endParaRPr lang="en-US" sz="2400" dirty="0"/>
          </a:p>
        </p:txBody>
      </p:sp>
      <p:sp>
        <p:nvSpPr>
          <p:cNvPr id="3" name="Content Placeholder 2"/>
          <p:cNvSpPr>
            <a:spLocks noGrp="1"/>
          </p:cNvSpPr>
          <p:nvPr>
            <p:ph idx="1"/>
          </p:nvPr>
        </p:nvSpPr>
        <p:spPr>
          <a:xfrm>
            <a:off x="340365" y="1173162"/>
            <a:ext cx="8339137" cy="5400675"/>
          </a:xfrm>
        </p:spPr>
        <p:txBody>
          <a:bodyPr/>
          <a:lstStyle/>
          <a:p>
            <a:pPr marL="342900" indent="-342900">
              <a:buFont typeface="Courier New" panose="02070309020205020404" pitchFamily="49" charset="0"/>
              <a:buChar char="o"/>
            </a:pPr>
            <a:r>
              <a:rPr lang="en-US" dirty="0">
                <a:hlinkClick r:id="rId2"/>
              </a:rPr>
              <a:t>http://www.ymca.net/hepa</a:t>
            </a:r>
            <a:r>
              <a:rPr lang="en-US" dirty="0" smtClean="0">
                <a:hlinkClick r:id="rId2"/>
              </a:rPr>
              <a:t>/</a:t>
            </a:r>
            <a:endParaRPr lang="en-US" dirty="0" smtClean="0"/>
          </a:p>
          <a:p>
            <a:endParaRPr lang="en-US" dirty="0" smtClean="0"/>
          </a:p>
          <a:p>
            <a:pPr marL="342900" indent="-342900">
              <a:buFont typeface="Courier New" panose="02070309020205020404" pitchFamily="49" charset="0"/>
              <a:buChar char="o"/>
            </a:pPr>
            <a:r>
              <a:rPr lang="en-US" dirty="0">
                <a:hlinkClick r:id="rId3"/>
              </a:rPr>
              <a:t>http://www.sparkpe.org</a:t>
            </a:r>
            <a:r>
              <a:rPr lang="en-US" dirty="0" smtClean="0">
                <a:hlinkClick r:id="rId3"/>
              </a:rPr>
              <a:t>/</a:t>
            </a:r>
            <a:endParaRPr lang="en-US" dirty="0" smtClean="0"/>
          </a:p>
          <a:p>
            <a:endParaRPr lang="en-US" dirty="0" smtClean="0"/>
          </a:p>
          <a:p>
            <a:pPr marL="342900" indent="-342900">
              <a:buFont typeface="Courier New" panose="02070309020205020404" pitchFamily="49" charset="0"/>
              <a:buChar char="o"/>
            </a:pPr>
            <a:r>
              <a:rPr lang="en-US" dirty="0">
                <a:hlinkClick r:id="rId4"/>
              </a:rPr>
              <a:t>http://www.10andundertennis.com</a:t>
            </a:r>
            <a:r>
              <a:rPr lang="en-US" dirty="0" smtClean="0">
                <a:hlinkClick r:id="rId4"/>
              </a:rPr>
              <a:t>/</a:t>
            </a:r>
            <a:endParaRPr lang="en-US" dirty="0" smtClean="0"/>
          </a:p>
          <a:p>
            <a:endParaRPr lang="en-US" dirty="0" smtClean="0"/>
          </a:p>
          <a:p>
            <a:pPr marL="342900" indent="-342900">
              <a:buFont typeface="Courier New" panose="02070309020205020404" pitchFamily="49" charset="0"/>
              <a:buChar char="o"/>
            </a:pPr>
            <a:r>
              <a:rPr lang="en-US" dirty="0">
                <a:hlinkClick r:id="rId5"/>
              </a:rPr>
              <a:t>http://www.foodandfun.org</a:t>
            </a:r>
            <a:r>
              <a:rPr lang="en-US" dirty="0" smtClean="0">
                <a:hlinkClick r:id="rId5"/>
              </a:rPr>
              <a:t>/</a:t>
            </a:r>
            <a:endParaRPr lang="en-US" dirty="0" smtClean="0"/>
          </a:p>
          <a:p>
            <a:pPr marL="342900" indent="-34290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solidFill>
                  <a:srgbClr val="464847"/>
                </a:solidFill>
              </a:rPr>
              <a:pPr>
                <a:defRPr/>
              </a:pPr>
              <a:t>9</a:t>
            </a:fld>
            <a:endParaRPr lang="en-US" dirty="0">
              <a:solidFill>
                <a:srgbClr val="464847"/>
              </a:solidFill>
            </a:endParaRPr>
          </a:p>
        </p:txBody>
      </p:sp>
    </p:spTree>
    <p:extLst>
      <p:ext uri="{BB962C8B-B14F-4D97-AF65-F5344CB8AC3E}">
        <p14:creationId xmlns:p14="http://schemas.microsoft.com/office/powerpoint/2010/main" val="1890469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23616</TotalTime>
  <Words>324</Words>
  <Application>Microsoft Macintosh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13</vt:i4>
      </vt:variant>
      <vt:variant>
        <vt:lpstr>Slide Titles</vt:lpstr>
      </vt:variant>
      <vt:variant>
        <vt:i4>10</vt:i4>
      </vt:variant>
    </vt:vector>
  </HeadingPairs>
  <TitlesOfParts>
    <vt:vector size="23" baseType="lpstr">
      <vt:lpstr>blank</vt:lpstr>
      <vt:lpstr>YMCA-Red</vt:lpstr>
      <vt:lpstr>YMCA-Purple</vt:lpstr>
      <vt:lpstr>YMCA-Blue</vt:lpstr>
      <vt:lpstr>YMCA-Green</vt:lpstr>
      <vt:lpstr>1_YMCA-Blue</vt:lpstr>
      <vt:lpstr>1_blank</vt:lpstr>
      <vt:lpstr>1_YMCA-Purple</vt:lpstr>
      <vt:lpstr>2_YMCA-Purple</vt:lpstr>
      <vt:lpstr>3_YMCA-Purple</vt:lpstr>
      <vt:lpstr>2_blank</vt:lpstr>
      <vt:lpstr>1_YMCA-Green</vt:lpstr>
      <vt:lpstr>4_YMCA-Purple</vt:lpstr>
      <vt:lpstr>Volusia Flagler family YMCA  Liz Kammer Vice President of Youth development</vt:lpstr>
      <vt:lpstr>Overview of Volusia Flagler Family Y</vt:lpstr>
      <vt:lpstr>Healthy eating and physical standards</vt:lpstr>
      <vt:lpstr>Healthy eating and physical standards</vt:lpstr>
      <vt:lpstr>Healthy eating and physical standards</vt:lpstr>
      <vt:lpstr>Healthy eating and physical standards</vt:lpstr>
      <vt:lpstr>Healthy eating and physical standards</vt:lpstr>
      <vt:lpstr>Next Steps for the Volusia Flagler Family YMCA</vt:lpstr>
      <vt:lpstr>Resources</vt:lpstr>
      <vt:lpstr>Thank you!</vt:lpstr>
    </vt:vector>
  </TitlesOfParts>
  <Company>YMCA of the 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Ymca Child nutrition support programs</dc:title>
  <dc:creator>McDaniel, Stacey</dc:creator>
  <cp:lastModifiedBy>Mac User</cp:lastModifiedBy>
  <cp:revision>138</cp:revision>
  <dcterms:created xsi:type="dcterms:W3CDTF">2013-10-25T16:18:08Z</dcterms:created>
  <dcterms:modified xsi:type="dcterms:W3CDTF">2015-08-24T19:48:18Z</dcterms:modified>
</cp:coreProperties>
</file>